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43"/>
  </p:notesMasterIdLst>
  <p:sldIdLst>
    <p:sldId id="263" r:id="rId2"/>
    <p:sldId id="269" r:id="rId3"/>
    <p:sldId id="304" r:id="rId4"/>
    <p:sldId id="294" r:id="rId5"/>
    <p:sldId id="271" r:id="rId6"/>
    <p:sldId id="272" r:id="rId7"/>
    <p:sldId id="270" r:id="rId8"/>
    <p:sldId id="268" r:id="rId9"/>
    <p:sldId id="267" r:id="rId10"/>
    <p:sldId id="266" r:id="rId11"/>
    <p:sldId id="265" r:id="rId12"/>
    <p:sldId id="264" r:id="rId13"/>
    <p:sldId id="276" r:id="rId14"/>
    <p:sldId id="275" r:id="rId15"/>
    <p:sldId id="274" r:id="rId16"/>
    <p:sldId id="273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8" r:id="rId37"/>
    <p:sldId id="299" r:id="rId38"/>
    <p:sldId id="300" r:id="rId39"/>
    <p:sldId id="303" r:id="rId40"/>
    <p:sldId id="301" r:id="rId41"/>
    <p:sldId id="302" r:id="rId42"/>
  </p:sldIdLst>
  <p:sldSz cx="24384000" cy="13716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5pPr>
    <a:lvl6pPr marL="22860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6pPr>
    <a:lvl7pPr marL="27432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7pPr>
    <a:lvl8pPr marL="32004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8pPr>
    <a:lvl9pPr marL="36576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660"/>
  </p:normalViewPr>
  <p:slideViewPr>
    <p:cSldViewPr>
      <p:cViewPr varScale="1">
        <p:scale>
          <a:sx n="44" d="100"/>
          <a:sy n="44" d="100"/>
        </p:scale>
        <p:origin x="84" y="3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altLang="de-DE" noProof="0" smtClean="0">
                <a:sym typeface="Avenir Roman" charset="0"/>
              </a:rPr>
              <a:t>Second level</a:t>
            </a:r>
          </a:p>
          <a:p>
            <a:pPr lvl="2"/>
            <a:r>
              <a:rPr lang="de-DE" altLang="de-DE" noProof="0" smtClean="0">
                <a:sym typeface="Avenir Roman" charset="0"/>
              </a:rPr>
              <a:t>Third level</a:t>
            </a:r>
          </a:p>
          <a:p>
            <a:pPr lvl="3"/>
            <a:r>
              <a:rPr lang="de-DE" altLang="de-DE" noProof="0" smtClean="0">
                <a:sym typeface="Avenir Roman" charset="0"/>
              </a:rPr>
              <a:t>Fourth level</a:t>
            </a:r>
          </a:p>
          <a:p>
            <a:pPr lvl="4"/>
            <a:r>
              <a:rPr lang="de-DE" altLang="de-DE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840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95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774472" y="3905671"/>
            <a:ext cx="19938808" cy="4896545"/>
          </a:xfrm>
          <a:prstGeom prst="rect">
            <a:avLst/>
          </a:prstGeom>
        </p:spPr>
        <p:txBody>
          <a:bodyPr anchor="t" anchorCtr="0"/>
          <a:lstStyle>
            <a:lvl1pPr algn="l">
              <a:defRPr sz="880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74472" y="8946232"/>
            <a:ext cx="19938808" cy="331236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74472" y="2178049"/>
            <a:ext cx="19938593" cy="1727621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7372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201188" y="13266712"/>
            <a:ext cx="1827212" cy="21272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1894856" y="2970213"/>
            <a:ext cx="20356141" cy="984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alt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marL="571500" indent="-571500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/>
            </a:pPr>
            <a:endParaRPr lang="de-DE" alt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46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4856" y="2393504"/>
            <a:ext cx="20402550" cy="72007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54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4050" indent="-473075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201188" y="13266712"/>
            <a:ext cx="1827212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1894856" y="10171113"/>
            <a:ext cx="20402550" cy="18002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738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923925" indent="-742950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1189038" indent="-742950">
              <a:buClrTx/>
              <a:buFont typeface="Arial" panose="020B0604020202020204" pitchFamily="34" charset="0"/>
              <a:buChar char="•"/>
              <a:defRPr sz="4400"/>
            </a:lvl3pPr>
            <a:lvl4pPr marL="1457325" indent="-742950">
              <a:buClrTx/>
              <a:buFont typeface="Arial" panose="020B0604020202020204" pitchFamily="34" charset="0"/>
              <a:buChar char="•"/>
              <a:defRPr sz="4400"/>
            </a:lvl4pPr>
            <a:lvl5pPr marL="1731963" indent="-7429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201188" y="13266712"/>
            <a:ext cx="1827212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FAEF-18FE-4467-835D-533D5CCB0C3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12408024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92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201188" y="13266712"/>
            <a:ext cx="1827212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9743728" y="2970213"/>
            <a:ext cx="14041785" cy="98488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7200800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713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xfrm>
            <a:off x="22201188" y="13266712"/>
            <a:ext cx="1827212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9EFA-734D-4FD5-89DE-F2CA13C3AE1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36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xfrm>
            <a:off x="22201188" y="13266712"/>
            <a:ext cx="1827212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01C4-6073-4BF4-9625-DB84B145940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4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" y="13122697"/>
            <a:ext cx="24384000" cy="679278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 userDrawn="1"/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04F8F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152400" y="13338175"/>
            <a:ext cx="1374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800" smtClean="0">
                <a:latin typeface="+mj-lt"/>
              </a:rPr>
              <a:pPr eaLnBrk="1">
                <a:defRPr/>
              </a:pPr>
              <a:t>24. November 2020</a:t>
            </a:fld>
            <a:endParaRPr lang="de-DE" altLang="de-DE" sz="1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4"/>
          </p:nvPr>
        </p:nvSpPr>
        <p:spPr>
          <a:xfrm>
            <a:off x="22201188" y="13266712"/>
            <a:ext cx="1827212" cy="21272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000" y="161256"/>
            <a:ext cx="2518031" cy="196123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456" y="4611391"/>
            <a:ext cx="8087544" cy="8511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909" r:id="rId3"/>
    <p:sldLayoutId id="2147483905" r:id="rId4"/>
    <p:sldLayoutId id="2147483906" r:id="rId5"/>
    <p:sldLayoutId id="2147483888" r:id="rId6"/>
    <p:sldLayoutId id="2147483889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1pPr>
      <a:lvl2pPr marL="654050" indent="-473075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2pPr>
      <a:lvl3pPr marL="928688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3pPr>
      <a:lvl4pPr marL="1196975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4pPr>
      <a:lvl5pPr marL="1465263" indent="-47625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uni-frankfurt.de/literaturverwaltung/citavi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972806" y="3020070"/>
            <a:ext cx="965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Herzlich willkommen -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11280" y="5345832"/>
            <a:ext cx="10566226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Schulung:</a:t>
            </a:r>
          </a:p>
          <a:p>
            <a:r>
              <a:rPr lang="de-DE" sz="8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BDSL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(Bibliographie der deutschen Sprach-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Literaturwissenschaft)</a:t>
            </a:r>
          </a:p>
          <a:p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Einführung und Recherche</a:t>
            </a:r>
          </a:p>
        </p:txBody>
      </p:sp>
    </p:spTree>
    <p:extLst>
      <p:ext uri="{BB962C8B-B14F-4D97-AF65-F5344CB8AC3E}">
        <p14:creationId xmlns:p14="http://schemas.microsoft.com/office/powerpoint/2010/main" val="25240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18" y="758807"/>
            <a:ext cx="12214604" cy="87008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280" y="4985792"/>
            <a:ext cx="8867695" cy="144605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4271120" y="6209928"/>
            <a:ext cx="6336704" cy="9361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86744" y="10238960"/>
            <a:ext cx="222277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Folgen Sie dem Link </a:t>
            </a: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Bibliographie der Deutschen Sprach- und Literaturwissenschaft</a:t>
            </a:r>
          </a:p>
        </p:txBody>
      </p:sp>
    </p:spTree>
    <p:extLst>
      <p:ext uri="{BB962C8B-B14F-4D97-AF65-F5344CB8AC3E}">
        <p14:creationId xmlns:p14="http://schemas.microsoft.com/office/powerpoint/2010/main" val="168143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600" y="2825552"/>
            <a:ext cx="9639399" cy="966985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0680" y="4638526"/>
            <a:ext cx="7913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Starten Sie Ihre Recherche.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8591600" y="4769768"/>
            <a:ext cx="4536504" cy="7920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1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384" y="1817440"/>
            <a:ext cx="14215310" cy="928903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8519592" y="2177480"/>
            <a:ext cx="2952328" cy="165618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2264" y="1817440"/>
            <a:ext cx="515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Wählen Sie Suche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3839072" y="1817440"/>
            <a:ext cx="2232248" cy="9361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2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64" y="2177480"/>
            <a:ext cx="12861961" cy="86244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02768" y="3185592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Suchen Sie 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Sekundärliteratur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 Anne Weber.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13247" y="7395168"/>
            <a:ext cx="57702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Wählen Sie den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Suchschlüssel</a:t>
            </a:r>
          </a:p>
          <a:p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Behandelte Person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37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90342" y="1601416"/>
            <a:ext cx="856228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Vielleicht haben Sie es bemerkt:</a:t>
            </a:r>
          </a:p>
          <a:p>
            <a:r>
              <a:rPr lang="de-DE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müssen bei der Eingabe nicht auf</a:t>
            </a:r>
          </a:p>
          <a:p>
            <a:r>
              <a:rPr lang="de-DE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Groß- und Kleinschreibung achten.</a:t>
            </a:r>
          </a:p>
          <a:p>
            <a:r>
              <a:rPr lang="de-DE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müssen den gesuchten Namen</a:t>
            </a:r>
          </a:p>
          <a:p>
            <a:r>
              <a:rPr lang="de-DE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auch nicht in der Form</a:t>
            </a:r>
          </a:p>
          <a:p>
            <a:r>
              <a:rPr lang="de-DE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„Nachname, Name“</a:t>
            </a:r>
          </a:p>
          <a:p>
            <a:r>
              <a:rPr lang="de-DE" sz="44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ingeben.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13332" y="8230080"/>
            <a:ext cx="90912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Fahren Sie mit dem Mauszeiger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die Icons, um zu erfahren,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welchen Publikationstyp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sich handelt.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64" y="1129605"/>
            <a:ext cx="11453674" cy="1116124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12336016" y="3833664"/>
            <a:ext cx="576064" cy="756084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263008" y="9162256"/>
            <a:ext cx="1656184" cy="86558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5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27" y="1919874"/>
            <a:ext cx="1040879" cy="11355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61" y="3052486"/>
            <a:ext cx="1319196" cy="12664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04" y="4276566"/>
            <a:ext cx="1214837" cy="11176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32447" y="2149446"/>
            <a:ext cx="3987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Monographie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8506" y="3252598"/>
            <a:ext cx="6773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Aufsatz in Sammelband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732447" y="4359067"/>
            <a:ext cx="5913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Aufsatz in Zeitschrift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60940" y="7653015"/>
            <a:ext cx="88222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 Dokumenttyp können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gezielt nach Monographien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 Aufsätzen etc. suchen.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463" y="2504453"/>
            <a:ext cx="12192000" cy="93726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 bwMode="auto">
          <a:xfrm>
            <a:off x="12686323" y="8119200"/>
            <a:ext cx="2304256" cy="43204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473933" y="5470681"/>
            <a:ext cx="992683" cy="110298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2714195" y="5469402"/>
            <a:ext cx="4314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Online-Aufsatz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03354" y="2102906"/>
            <a:ext cx="579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4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27191" y="3273367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903354" y="4414536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927191" y="5601244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2798579" y="7653015"/>
            <a:ext cx="4261369" cy="94874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9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400" y="4559942"/>
            <a:ext cx="13228728" cy="38131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41884" y="5173881"/>
            <a:ext cx="88710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 den Treffer: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Weber, Anne :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Ahnen : ein Zeitreisetagebuch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54896" y="1932084"/>
            <a:ext cx="11881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       Monographie suchen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48" y="2026051"/>
            <a:ext cx="1040879" cy="113550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auto">
          <a:xfrm>
            <a:off x="11327904" y="5998489"/>
            <a:ext cx="6696744" cy="9361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0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600" y="953344"/>
            <a:ext cx="14112742" cy="115212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01023" y="2703336"/>
            <a:ext cx="78007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erhalten die gesamten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ibliographischen Angaben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 dem Buch.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7667" y="6826864"/>
            <a:ext cx="83227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Inhaltstext erhalten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eine kurze Inhaltsangabe.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9228" y="10285016"/>
            <a:ext cx="74869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Rezensionen zu dem Buch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inden Sie hier: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9023648" y="11178480"/>
            <a:ext cx="2232248" cy="411109"/>
          </a:xfrm>
          <a:prstGeom prst="rightArrow">
            <a:avLst/>
          </a:prstGeom>
          <a:solidFill>
            <a:srgbClr val="FFFFFF"/>
          </a:solidFill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4856296" y="7434064"/>
            <a:ext cx="1872208" cy="72008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1941884" y="6826864"/>
            <a:ext cx="3481364" cy="111125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614936" y="1364882"/>
            <a:ext cx="96810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Prüfen Sie über den Button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Verfügbar / Available?, ob das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Buch in der Universitätsbibliothek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orhanden ist.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36" y="4841776"/>
            <a:ext cx="11895442" cy="639978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11399912" y="5993904"/>
            <a:ext cx="3110466" cy="7920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398912" y="2105472"/>
            <a:ext cx="6552728" cy="115212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2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382" y="2500709"/>
            <a:ext cx="12689961" cy="756163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6005" y="7624184"/>
            <a:ext cx="87048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Sollte das Buch im Suchportal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zu finden sein, können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hier die 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Bestände anderer </a:t>
            </a:r>
          </a:p>
          <a:p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Bibliotheken 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dem Titel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durchsuchen.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6005" y="2700606"/>
            <a:ext cx="80527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Folgen Sie dem Link: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Treffer in Bücher &amp; mehr.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13560152" y="7070301"/>
            <a:ext cx="2592288" cy="57606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54696" y="3634872"/>
            <a:ext cx="8087544" cy="877163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9599712" y="7866112"/>
            <a:ext cx="1296144" cy="504056"/>
          </a:xfrm>
          <a:prstGeom prst="rightArrow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4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06824" y="2855444"/>
            <a:ext cx="156269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</a:t>
            </a:r>
            <a:r>
              <a:rPr lang="de-DE" sz="8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gezielt</a:t>
            </a:r>
            <a:r>
              <a:rPr lang="de-DE" sz="4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Literatur zu recherchieren, benutzen Sie am besten</a:t>
            </a:r>
          </a:p>
          <a:p>
            <a:r>
              <a:rPr lang="de-DE" sz="8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bibliographische Datenbanken</a:t>
            </a:r>
            <a:r>
              <a:rPr lang="de-DE" sz="4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83088" y="7337815"/>
            <a:ext cx="1506713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die </a:t>
            </a:r>
            <a:r>
              <a:rPr lang="de-DE" sz="8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Germanistik</a:t>
            </a:r>
            <a:r>
              <a:rPr lang="de-DE" sz="4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ist dies die </a:t>
            </a:r>
            <a:r>
              <a:rPr lang="de-DE" sz="8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BDSL</a:t>
            </a:r>
          </a:p>
          <a:p>
            <a:r>
              <a:rPr lang="de-DE" sz="4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Bibliographie der deutschen Sprach- und Literaturwissenschaft</a:t>
            </a:r>
          </a:p>
        </p:txBody>
      </p:sp>
    </p:spTree>
    <p:extLst>
      <p:ext uri="{BB962C8B-B14F-4D97-AF65-F5344CB8AC3E}">
        <p14:creationId xmlns:p14="http://schemas.microsoft.com/office/powerpoint/2010/main" val="379085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472" y="2321496"/>
            <a:ext cx="15503298" cy="100811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85375" y="2321496"/>
            <a:ext cx="6164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befinden sich nun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Suchportal.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28673" y="8929177"/>
            <a:ext cx="5426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 den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Titel des Buches.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13632160" y="9522296"/>
            <a:ext cx="4032448" cy="57606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670720" y="9806340"/>
            <a:ext cx="5688632" cy="877163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769" y="809328"/>
            <a:ext cx="10092698" cy="115429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4856" y="7552187"/>
            <a:ext cx="84500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Buch ist einmal in der ZB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vorhanden -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5179" y="9993964"/>
            <a:ext cx="91898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einmal im BzG.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Notieren Sie 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Signatur, Querbau,</a:t>
            </a:r>
          </a:p>
          <a:p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Stockwerk und Raumnummer.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13704168" y="8597875"/>
            <a:ext cx="2088232" cy="62339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1362995" y="10746565"/>
            <a:ext cx="6336704" cy="108012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7655496" y="7552187"/>
            <a:ext cx="1339366" cy="10456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7304568" y="10530408"/>
            <a:ext cx="720080" cy="43204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6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68893" y="4203330"/>
            <a:ext cx="8854027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Gehen Sie in der BDSL zurück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 Ihrer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Trefferliste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Wählen Sie den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Aufsatz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sz="5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Robineau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-Weber, Anne-</a:t>
            </a:r>
            <a:r>
              <a:rPr lang="de-DE" sz="5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Gaelle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Essai </a:t>
            </a:r>
            <a:r>
              <a:rPr lang="de-DE" sz="5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expliquer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</a:p>
          <a:p>
            <a:r>
              <a:rPr lang="de-DE" sz="5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métamorphoses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endParaRPr lang="de-DE" sz="4400" dirty="0" err="1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885" y="2177480"/>
            <a:ext cx="11788973" cy="854299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10247784" y="5489848"/>
            <a:ext cx="11665296" cy="158194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8893" y="884601"/>
            <a:ext cx="16238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      Aufsatz in Sammelband suchen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884" y="1054032"/>
            <a:ext cx="1319196" cy="12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720" y="2897560"/>
            <a:ext cx="13062805" cy="697584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9671720" y="5849888"/>
            <a:ext cx="10441160" cy="244827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8366" y="1189400"/>
            <a:ext cx="84741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gesuchte Aufsatz ist 2016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dem Sammelband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Goethe et la France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erschienen.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58366" y="5712811"/>
            <a:ext cx="68089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 den Titel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Goethe et la France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Sammelbandes.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633653" y="6465412"/>
            <a:ext cx="6408712" cy="108012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4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044" y="608221"/>
            <a:ext cx="10818961" cy="121127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30760" y="1444147"/>
            <a:ext cx="83185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den Button</a:t>
            </a:r>
          </a:p>
          <a:p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Verfügbar / </a:t>
            </a:r>
            <a:r>
              <a:rPr lang="de-DE" sz="5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rüfen Sie, ob der Band in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Bibliothek vorhanden ist.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30760" y="9229756"/>
            <a:ext cx="93242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das Inhaltsverzeichnis oder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Ausgewertete Beiträge suchen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nformieren Sie sich über den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Inhalt.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12192000" y="6137920"/>
            <a:ext cx="2664296" cy="64807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9616897" y="11455039"/>
            <a:ext cx="5247215" cy="72008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7736616" y="1457400"/>
            <a:ext cx="3168352" cy="115212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551040" y="9229756"/>
            <a:ext cx="5472608" cy="101262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382688" y="10098360"/>
            <a:ext cx="7272808" cy="9361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2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02644" y="1477803"/>
            <a:ext cx="14781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      Aufsatz in Zeitschrift suchen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02644" y="5151304"/>
            <a:ext cx="98873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Suchen Sie unter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Dokumenttyp</a:t>
            </a: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Zeitschriftenaufsätze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Schlagwort 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Frankfurt.</a:t>
            </a:r>
          </a:p>
          <a:p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920" y="2749638"/>
            <a:ext cx="10308282" cy="1030828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11471920" y="3750751"/>
            <a:ext cx="2880320" cy="86409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6872520" y="9882336"/>
            <a:ext cx="4320480" cy="7920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55" y="1610176"/>
            <a:ext cx="1214837" cy="111765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11471920" y="9882336"/>
            <a:ext cx="3168352" cy="7920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6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384" y="953344"/>
            <a:ext cx="14126602" cy="67562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10880" y="8252115"/>
            <a:ext cx="18268719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Einige der Treffer sind mit einer Ampel markiert.</a:t>
            </a:r>
          </a:p>
          <a:p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Grün = frei im web zugänglich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Gelb = </a:t>
            </a:r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Netz der Goethe-Universität zugänglich oder mit Login</a:t>
            </a:r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 = nur teilweise zugänglich</a:t>
            </a:r>
          </a:p>
          <a:p>
            <a:endParaRPr lang="de-DE" sz="4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51" y="10512882"/>
            <a:ext cx="1520552" cy="13304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24" y="10002246"/>
            <a:ext cx="1478868" cy="9242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44" y="11736883"/>
            <a:ext cx="1534953" cy="7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6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254896" y="3545632"/>
            <a:ext cx="114260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 Frank, Dirk: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Friede den Hütten, Krieg den Palästen 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73" y="6353944"/>
            <a:ext cx="1791812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65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28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984" y="3035610"/>
            <a:ext cx="13267483" cy="676991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86744" y="6143785"/>
            <a:ext cx="83536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Aufsatz ist erschienen In: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Forschung Frankfurt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Jahrgang </a:t>
            </a:r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Jahr 2019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Heft 1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 den Seiten </a:t>
            </a:r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67-71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12912080" y="8010128"/>
            <a:ext cx="3168352" cy="207749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751" y="1399187"/>
            <a:ext cx="10885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 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EZB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(Elektronische Zeitschriftenbibliothek)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21256078" y="4885798"/>
            <a:ext cx="1890219" cy="86392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2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511" y="2648724"/>
            <a:ext cx="13709283" cy="73747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8712" y="7290048"/>
            <a:ext cx="845122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 freien Volltext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ommen Sie direkt zu dem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gesuchten Artikel.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39472" y="10524663"/>
            <a:ext cx="127055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Auch über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Zeitschriftenhomepage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 sie auf den Artikel zugreifen.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10103768" y="8123617"/>
            <a:ext cx="3816424" cy="72327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0247784" y="8846892"/>
            <a:ext cx="4896544" cy="6754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2565" y="1673424"/>
            <a:ext cx="830528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 </a:t>
            </a: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</a:t>
            </a: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Zeitschriftenhomepage</a:t>
            </a:r>
          </a:p>
        </p:txBody>
      </p:sp>
    </p:spTree>
    <p:extLst>
      <p:ext uri="{BB962C8B-B14F-4D97-AF65-F5344CB8AC3E}">
        <p14:creationId xmlns:p14="http://schemas.microsoft.com/office/powerpoint/2010/main" val="101629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127104" y="3041576"/>
            <a:ext cx="1219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Ein </a:t>
            </a:r>
            <a:r>
              <a:rPr lang="de-DE" sz="5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Bibliothekskatalog</a:t>
            </a:r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verzeichnet alles, was 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einer </a:t>
            </a:r>
            <a:r>
              <a:rPr lang="de-DE" sz="5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Bibliothek 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vorhanden ist.</a:t>
            </a:r>
          </a:p>
          <a:p>
            <a:endParaRPr lang="de-DE" sz="54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6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Eine </a:t>
            </a:r>
            <a:r>
              <a:rPr lang="de-DE" sz="6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Datenbank</a:t>
            </a:r>
            <a:r>
              <a:rPr lang="de-DE" sz="6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verzeichnet (fast) alles, was es </a:t>
            </a:r>
            <a:r>
              <a:rPr lang="de-DE" sz="6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zu einem Thema </a:t>
            </a:r>
            <a:r>
              <a:rPr lang="de-DE" sz="6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gibt, egal, </a:t>
            </a:r>
            <a:r>
              <a:rPr lang="de-DE" sz="6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 </a:t>
            </a:r>
            <a:r>
              <a:rPr lang="de-DE" sz="6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 </a:t>
            </a:r>
            <a:r>
              <a:rPr lang="de-DE" sz="6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vorhanden ist.</a:t>
            </a:r>
            <a:endParaRPr lang="de-DE" sz="6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66" y="1529408"/>
            <a:ext cx="14077991" cy="95898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9580" y="5985502"/>
            <a:ext cx="59089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Lassen Sie sich über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 die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verfügbaren Hefte 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nzeigen.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8087544" y="7002016"/>
            <a:ext cx="1512168" cy="57606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82688" y="6785992"/>
            <a:ext cx="2232248" cy="108012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9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072" y="593304"/>
            <a:ext cx="4782110" cy="11941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62808" y="9715417"/>
            <a:ext cx="96968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Wählen Sie das gesuchte Heft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(1.2019) und laden es sich als PDF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herunter.</a:t>
            </a:r>
          </a:p>
        </p:txBody>
      </p:sp>
    </p:spTree>
    <p:extLst>
      <p:ext uri="{BB962C8B-B14F-4D97-AF65-F5344CB8AC3E}">
        <p14:creationId xmlns:p14="http://schemas.microsoft.com/office/powerpoint/2010/main" val="985441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32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856" y="737320"/>
            <a:ext cx="9757692" cy="122951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34816" y="10537836"/>
            <a:ext cx="8804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 den Seiten 67 ff. finden Sie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 gesuchten Artikel.</a:t>
            </a:r>
          </a:p>
        </p:txBody>
      </p:sp>
    </p:spTree>
    <p:extLst>
      <p:ext uri="{BB962C8B-B14F-4D97-AF65-F5344CB8AC3E}">
        <p14:creationId xmlns:p14="http://schemas.microsoft.com/office/powerpoint/2010/main" val="444156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947931" y="1049238"/>
            <a:ext cx="8888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     Online-Aufsatz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568" y="2778224"/>
            <a:ext cx="14104938" cy="892219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11255896" y="5345832"/>
            <a:ext cx="4968552" cy="9361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4640272" y="8730208"/>
            <a:ext cx="3528392" cy="7920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0680" y="7114856"/>
            <a:ext cx="8187691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Nutzen Sie bei der Suche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Sekundärliteratur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 Suchschlüssel</a:t>
            </a: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Behandelte Person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bzw.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Behandeltes Werk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41884" y="1281438"/>
            <a:ext cx="992683" cy="110298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19010" y="3352901"/>
            <a:ext cx="630839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Suchen Sie </a:t>
            </a:r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Aufsätze-</a:t>
            </a:r>
            <a:r>
              <a:rPr lang="de-DE" sz="6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(Online)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Goethe.</a:t>
            </a:r>
          </a:p>
        </p:txBody>
      </p:sp>
    </p:spTree>
    <p:extLst>
      <p:ext uri="{BB962C8B-B14F-4D97-AF65-F5344CB8AC3E}">
        <p14:creationId xmlns:p14="http://schemas.microsoft.com/office/powerpoint/2010/main" val="2309470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34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864" y="665312"/>
            <a:ext cx="9690944" cy="121315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34816" y="2177480"/>
            <a:ext cx="797897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Indem Sie den Links folgen,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 Sie die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Texte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auf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Ihrem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Bildschirm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lesen.</a:t>
            </a:r>
          </a:p>
        </p:txBody>
      </p:sp>
    </p:spTree>
    <p:extLst>
      <p:ext uri="{BB962C8B-B14F-4D97-AF65-F5344CB8AC3E}">
        <p14:creationId xmlns:p14="http://schemas.microsoft.com/office/powerpoint/2010/main" val="419079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35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348497" y="2189232"/>
            <a:ext cx="10224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Literaturliste anlegen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48497" y="4914591"/>
            <a:ext cx="102013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Durch Anhaken der Kästchen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hinter den Angaben, können Sie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Sie interessante Titel markieren.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709" y="2204053"/>
            <a:ext cx="8235652" cy="81272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48497" y="8901834"/>
            <a:ext cx="95286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 speichern, um die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Literaturangaben in der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Auswahlliste abzulegen. 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21409024" y="2204053"/>
            <a:ext cx="648072" cy="321378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9558453" y="9463412"/>
            <a:ext cx="1656184" cy="108012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423248" y="9090248"/>
            <a:ext cx="2952328" cy="72008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6647384" y="4949788"/>
            <a:ext cx="3096344" cy="9361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72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36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896" y="1097360"/>
            <a:ext cx="8568951" cy="1068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6704" y="6858000"/>
            <a:ext cx="11037317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beendeter Recherche, können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die Literaturangaben in der </a:t>
            </a: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Auswahlliste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Text exportieren.</a:t>
            </a:r>
          </a:p>
          <a:p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Bitte beachten Sie: die Zitierart stimmt</a:t>
            </a:r>
          </a:p>
          <a:p>
            <a:r>
              <a:rPr lang="de-DE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mit den bibliographischen Regeln</a:t>
            </a:r>
          </a:p>
          <a:p>
            <a:r>
              <a:rPr lang="de-DE" sz="54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Instituts überein.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11111880" y="8010128"/>
            <a:ext cx="4248472" cy="25922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24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37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2887" y="1714694"/>
            <a:ext cx="8675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Suche über Inhalt</a:t>
            </a:r>
            <a:endParaRPr lang="de-DE" sz="8000" b="1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83" y="874149"/>
            <a:ext cx="11575057" cy="1135920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auto">
          <a:xfrm>
            <a:off x="10247784" y="1122849"/>
            <a:ext cx="1512168" cy="103279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4246" y="5633864"/>
            <a:ext cx="905305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Inhalt öffnet das Inhaltsver-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zeichnis. Über die Kapitelüber-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schriften finden Sie thematisch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geordnete Literatur.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sich weiter bis zu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 für Sie interessanten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Thema.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6464046" y="1714694"/>
            <a:ext cx="2850103" cy="147433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95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38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62808" y="1603532"/>
            <a:ext cx="6798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Hilfefunktion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021" y="2971600"/>
            <a:ext cx="15401006" cy="888244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17736616" y="3545632"/>
            <a:ext cx="1656184" cy="83941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89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39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623048" y="3346774"/>
            <a:ext cx="105594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Verwaltung Ihrer Literatur.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884" y="1153222"/>
            <a:ext cx="4517409" cy="19360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48539" y="5481501"/>
            <a:ext cx="154466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Mithilfe des </a:t>
            </a:r>
            <a:r>
              <a:rPr lang="de-DE" sz="5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Citavipickers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können Sie einfach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Literaturangaben aus der BDSL in Ihre Arbeit einfügen.</a:t>
            </a:r>
          </a:p>
          <a:p>
            <a:endParaRPr lang="de-DE" sz="5400" i="1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funktioniert natürlich erst, wenn Sie sich </a:t>
            </a:r>
          </a:p>
          <a:p>
            <a:r>
              <a:rPr lang="de-DE" sz="54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citavi</a:t>
            </a:r>
            <a:r>
              <a:rPr lang="de-DE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kostenfrei heruntergeladen haben.</a:t>
            </a:r>
            <a:endParaRPr lang="de-DE" sz="5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16684" y="11118393"/>
            <a:ext cx="8481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Informieren Sie sich bitte 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hier</a:t>
            </a:r>
            <a:endParaRPr lang="de-DE" sz="54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556" y="5203185"/>
            <a:ext cx="1282319" cy="12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062386" y="1889448"/>
            <a:ext cx="19874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Bibliographie der deutschen Sprach- und Literaturwissenschaft 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(BDSL Online) verzeichnet vorrangig </a:t>
            </a:r>
            <a:r>
              <a:rPr lang="de-DE" sz="7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Sekundärliteratur</a:t>
            </a:r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zur germanistischen 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Literaturwissenschaft ab 1985 – heute.</a:t>
            </a:r>
            <a:endParaRPr lang="de-DE" sz="54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82888" y="5705872"/>
            <a:ext cx="1858675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Fachgebiete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sind: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Allgemeine und vergleichende Sprach- und Literaturwissenschaft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Germanistik, Niederländische Philologie, Skandinavistik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Komparatistik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Allgemeine und vergleichende Literaturwissenschaft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Linguistik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Allgemeine und vergleichende Sprachwissenschaft</a:t>
            </a:r>
          </a:p>
        </p:txBody>
      </p:sp>
    </p:spTree>
    <p:extLst>
      <p:ext uri="{BB962C8B-B14F-4D97-AF65-F5344CB8AC3E}">
        <p14:creationId xmlns:p14="http://schemas.microsoft.com/office/powerpoint/2010/main" val="3326329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40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567264" y="3041576"/>
            <a:ext cx="11981357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Fragen nutzen Sie die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Hilfefunktion</a:t>
            </a:r>
          </a:p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wenden Sie sich an das BzG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 der Telefonnummer:</a:t>
            </a:r>
          </a:p>
          <a:p>
            <a:endParaRPr lang="de-DE" sz="6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069 798 32336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 per Mail</a:t>
            </a:r>
          </a:p>
          <a:p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BzG-Team2@ub.uni-frankfurt.de</a:t>
            </a:r>
          </a:p>
        </p:txBody>
      </p:sp>
    </p:spTree>
    <p:extLst>
      <p:ext uri="{BB962C8B-B14F-4D97-AF65-F5344CB8AC3E}">
        <p14:creationId xmlns:p14="http://schemas.microsoft.com/office/powerpoint/2010/main" val="1157120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41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534816" y="2753544"/>
            <a:ext cx="2182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 Spaß beim Recherchieren in der BDSL.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15536" y="5489848"/>
            <a:ext cx="3182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 BzG</a:t>
            </a:r>
          </a:p>
        </p:txBody>
      </p:sp>
    </p:spTree>
    <p:extLst>
      <p:ext uri="{BB962C8B-B14F-4D97-AF65-F5344CB8AC3E}">
        <p14:creationId xmlns:p14="http://schemas.microsoft.com/office/powerpoint/2010/main" val="150337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686944" y="1385392"/>
            <a:ext cx="12363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Gehen Sie auf eine der 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Bibliotheksseiten … </a:t>
            </a:r>
            <a:endParaRPr lang="de-DE" sz="54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96" y="4517753"/>
            <a:ext cx="16634373" cy="66247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16368464" y="4010077"/>
            <a:ext cx="2304256" cy="172819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25975" y="2636691"/>
            <a:ext cx="1346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und loggen Sie sich mit Ihrem HRZ-Login ein. 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16152440" y="2425901"/>
            <a:ext cx="3024336" cy="158417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5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848" y="665312"/>
            <a:ext cx="9721080" cy="116008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26904" y="3761656"/>
            <a:ext cx="80722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 so haben Sie Vollzugriff 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 alle online Ressourcen.</a:t>
            </a:r>
          </a:p>
        </p:txBody>
      </p:sp>
    </p:spTree>
    <p:extLst>
      <p:ext uri="{BB962C8B-B14F-4D97-AF65-F5344CB8AC3E}">
        <p14:creationId xmlns:p14="http://schemas.microsoft.com/office/powerpoint/2010/main" val="309428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92" y="2609528"/>
            <a:ext cx="13277353" cy="98488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3480" y="1021940"/>
            <a:ext cx="16066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ählen Sie den Link </a:t>
            </a:r>
            <a:r>
              <a:rPr lang="de-DE" sz="5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E-Journals, E-Books, Datenbanken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13358068" y="6713984"/>
            <a:ext cx="2866380" cy="100811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01C4-6073-4BF4-9625-DB84B1459407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40" y="1606239"/>
            <a:ext cx="11070678" cy="784404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9023648" y="5417840"/>
            <a:ext cx="4968552" cy="93610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41884" y="9450288"/>
            <a:ext cx="106531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Klicken Sie auf:</a:t>
            </a:r>
          </a:p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Datenbanken nach Fächern anzeigen.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1246784" y="10170368"/>
            <a:ext cx="8568952" cy="122413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6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400" y="1145053"/>
            <a:ext cx="12374172" cy="85572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9455696" y="7866112"/>
            <a:ext cx="5256584" cy="79208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1534815" y="10026352"/>
            <a:ext cx="2232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und wählen Sie </a:t>
            </a:r>
            <a:r>
              <a:rPr lang="de-DE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Germanistik, Niederländische Philologien, Skandinavistik </a:t>
            </a:r>
            <a:r>
              <a:rPr lang="de-DE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aus. </a:t>
            </a:r>
          </a:p>
        </p:txBody>
      </p:sp>
    </p:spTree>
    <p:extLst>
      <p:ext uri="{BB962C8B-B14F-4D97-AF65-F5344CB8AC3E}">
        <p14:creationId xmlns:p14="http://schemas.microsoft.com/office/powerpoint/2010/main" val="2665930835"/>
      </p:ext>
    </p:extLst>
  </p:cSld>
  <p:clrMapOvr>
    <a:masterClrMapping/>
  </p:clrMapOvr>
</p:sld>
</file>

<file path=ppt/theme/theme1.xml><?xml version="1.0" encoding="utf-8"?>
<a:theme xmlns:a="http://schemas.openxmlformats.org/drawingml/2006/main" name="GU-Design mit Fußzeile">
  <a:themeElements>
    <a:clrScheme name="GU Design">
      <a:dk1>
        <a:srgbClr val="004F8F"/>
      </a:dk1>
      <a:lt1>
        <a:srgbClr val="FFFFFF"/>
      </a:lt1>
      <a:dk2>
        <a:srgbClr val="4D4B46"/>
      </a:dk2>
      <a:lt2>
        <a:srgbClr val="F8F6F5"/>
      </a:lt2>
      <a:accent1>
        <a:srgbClr val="004F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4F8F"/>
      </a:folHlink>
    </a:clrScheme>
    <a:fontScheme name="Goethe-Schriften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4400" dirty="0" err="1" smtClean="0">
            <a:solidFill>
              <a:schemeClr val="tx2">
                <a:lumMod val="50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8F"/>
      </a:accent1>
      <a:accent2>
        <a:srgbClr val="E4E3DD"/>
      </a:accent2>
      <a:accent3>
        <a:srgbClr val="FFFFFF"/>
      </a:accent3>
      <a:accent4>
        <a:srgbClr val="000000"/>
      </a:accent4>
      <a:accent5>
        <a:srgbClr val="AAB2C6"/>
      </a:accent5>
      <a:accent6>
        <a:srgbClr val="CFCEC8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939</Words>
  <Application>Microsoft Office PowerPoint</Application>
  <PresentationFormat>Benutzerdefiniert</PresentationFormat>
  <Paragraphs>244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7" baseType="lpstr">
      <vt:lpstr>Arial</vt:lpstr>
      <vt:lpstr>Arial Narrow</vt:lpstr>
      <vt:lpstr>Avenir Roman</vt:lpstr>
      <vt:lpstr>Calibri</vt:lpstr>
      <vt:lpstr>Georgia</vt:lpstr>
      <vt:lpstr>GU-Design mit Fußzeile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Arkadij Schewtschenko</dc:creator>
  <cp:lastModifiedBy>Lenger, Christine</cp:lastModifiedBy>
  <cp:revision>119</cp:revision>
  <dcterms:modified xsi:type="dcterms:W3CDTF">2020-11-24T11:08:23Z</dcterms:modified>
</cp:coreProperties>
</file>