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7"/>
  </p:notesMasterIdLst>
  <p:handoutMasterIdLst>
    <p:handoutMasterId r:id="rId38"/>
  </p:handoutMasterIdLst>
  <p:sldIdLst>
    <p:sldId id="435" r:id="rId2"/>
    <p:sldId id="436" r:id="rId3"/>
    <p:sldId id="543" r:id="rId4"/>
    <p:sldId id="549" r:id="rId5"/>
    <p:sldId id="546" r:id="rId6"/>
    <p:sldId id="548" r:id="rId7"/>
    <p:sldId id="551" r:id="rId8"/>
    <p:sldId id="552" r:id="rId9"/>
    <p:sldId id="553" r:id="rId10"/>
    <p:sldId id="554" r:id="rId11"/>
    <p:sldId id="591" r:id="rId12"/>
    <p:sldId id="592" r:id="rId13"/>
    <p:sldId id="580" r:id="rId14"/>
    <p:sldId id="563" r:id="rId15"/>
    <p:sldId id="564" r:id="rId16"/>
    <p:sldId id="565" r:id="rId17"/>
    <p:sldId id="566" r:id="rId18"/>
    <p:sldId id="567" r:id="rId19"/>
    <p:sldId id="569" r:id="rId20"/>
    <p:sldId id="578" r:id="rId21"/>
    <p:sldId id="581" r:id="rId22"/>
    <p:sldId id="582" r:id="rId23"/>
    <p:sldId id="585" r:id="rId24"/>
    <p:sldId id="587" r:id="rId25"/>
    <p:sldId id="600" r:id="rId26"/>
    <p:sldId id="539" r:id="rId27"/>
    <p:sldId id="596" r:id="rId28"/>
    <p:sldId id="601" r:id="rId29"/>
    <p:sldId id="598" r:id="rId30"/>
    <p:sldId id="603" r:id="rId31"/>
    <p:sldId id="597" r:id="rId32"/>
    <p:sldId id="590" r:id="rId33"/>
    <p:sldId id="594" r:id="rId34"/>
    <p:sldId id="605" r:id="rId35"/>
    <p:sldId id="478" r:id="rId36"/>
  </p:sldIdLst>
  <p:sldSz cx="9144000" cy="6858000" type="screen4x3"/>
  <p:notesSz cx="6864350" cy="99964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0000FF"/>
    <a:srgbClr val="4F81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howGuides="1">
      <p:cViewPr>
        <p:scale>
          <a:sx n="116" d="100"/>
          <a:sy n="116" d="100"/>
        </p:scale>
        <p:origin x="-1362" y="-54"/>
      </p:cViewPr>
      <p:guideLst>
        <p:guide orient="horz" pos="572"/>
        <p:guide pos="295"/>
      </p:guideLst>
    </p:cSldViewPr>
  </p:slideViewPr>
  <p:outlineViewPr>
    <p:cViewPr>
      <p:scale>
        <a:sx n="33" d="100"/>
        <a:sy n="33" d="100"/>
      </p:scale>
      <p:origin x="0" y="117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96"/>
    </p:cViewPr>
  </p:sorterViewPr>
  <p:notesViewPr>
    <p:cSldViewPr showGuides="1">
      <p:cViewPr varScale="1">
        <p:scale>
          <a:sx n="76" d="100"/>
          <a:sy n="76" d="100"/>
        </p:scale>
        <p:origin x="-2148" y="-108"/>
      </p:cViewPr>
      <p:guideLst>
        <p:guide orient="horz" pos="314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209" y="0"/>
            <a:ext cx="2974552" cy="4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5467"/>
            <a:ext cx="2974552" cy="4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209" y="9495467"/>
            <a:ext cx="2974552" cy="4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73E722-67D6-4B5D-9B3C-D6A68EC3C0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70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209" y="0"/>
            <a:ext cx="2974552" cy="4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9038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5" y="4748532"/>
            <a:ext cx="5491480" cy="44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5467"/>
            <a:ext cx="2974552" cy="4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209" y="9495467"/>
            <a:ext cx="2974552" cy="4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2" tIns="45871" rIns="91742" bIns="458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477810-E91B-4813-B1D5-0D2F31181A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977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6C720-237A-4316-9AE0-A3B05E91C3C9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97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5513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538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542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1683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102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8287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3857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322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9509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277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54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1837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985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94607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18172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62304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3637" cy="3730625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8" y="4724142"/>
            <a:ext cx="5028037" cy="4473793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244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3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81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1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9026"/>
            <a:ext cx="5033856" cy="4497358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96544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33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78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51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0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93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9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8532"/>
            <a:ext cx="5033856" cy="4498021"/>
          </a:xfrm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9026"/>
            <a:ext cx="5033856" cy="4497358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4304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9300"/>
            <a:ext cx="5000625" cy="3751263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9026"/>
            <a:ext cx="5033856" cy="4497358"/>
          </a:xfrm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7931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6428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454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321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8172400" y="404813"/>
            <a:ext cx="0" cy="41036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V="1">
            <a:off x="457200" y="2632999"/>
            <a:ext cx="7859216" cy="3913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1086" y="451898"/>
            <a:ext cx="6781800" cy="2133600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de-DE" altLang="en-US" smtClean="0"/>
              <a:t>Titelmasterformat durch Klicken bearbeiten</a:t>
            </a:r>
            <a:endParaRPr lang="de-DE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r>
              <a:rPr lang="de-DE" altLang="en-US" smtClean="0"/>
              <a:t>Formatvorlage des Untertitelmasters durch Klicken bearbeiten</a:t>
            </a: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D5319B-3CD8-43E7-8571-F59B41E58073}" type="datetime1">
              <a:rPr lang="de-DE"/>
              <a:pPr>
                <a:defRPr/>
              </a:pPr>
              <a:t>24.10.2016</a:t>
            </a:fld>
            <a:endParaRPr lang="de-DE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B7C23A-EB3A-4923-AFDA-C0CB4BC361E9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B21D-E5A9-4708-AB47-40730322DD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420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420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4569-7593-47A0-B7FE-B2250DE7EB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543800" cy="1084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573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73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908F-CDF7-4A1D-92CF-09742958DC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543800" cy="1084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 lvl="0"/>
            <a:r>
              <a:rPr lang="de-DE" noProof="0" dirty="0" smtClean="0"/>
              <a:t>Tabelle durch Klicken auf Symbol hinzufügen</a:t>
            </a:r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7E2B-B9D6-4B0D-A727-9928850016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543800" cy="10842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 lvl="0"/>
            <a:r>
              <a:rPr lang="de-DE" noProof="0" dirty="0" smtClean="0"/>
              <a:t>Klicken Sie auf das Symbol, um die SmartArt-Grafik hinzuzufügen</a:t>
            </a:r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9C5C-54E0-4D04-B05E-E242C600C0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F6E6-5637-412B-954A-67D24ED666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3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9851-2BCE-462A-876D-994885756A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4606-A36E-4CF1-B919-06DD718A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ACEC-F7E9-4DD1-AE89-72A3F614E0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1E46-FAED-480B-857D-FF7E85F25A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F52E-3919-4D0F-8628-1CDCD3BB2A6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BF26-942D-401F-AFD4-C9D6012738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AE96-A51E-4358-8C86-7064FF26AE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F720-81E5-4DEB-81D2-014F2DFF95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8243888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latin typeface="Arial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75438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Picture 41" descr="FHP_LOG_norm_POS_CMY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9788" y="1089025"/>
            <a:ext cx="3889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8172450" y="6450013"/>
            <a:ext cx="971550" cy="215900"/>
          </a:xfrm>
          <a:prstGeom prst="rect">
            <a:avLst/>
          </a:prstGeom>
          <a:solidFill>
            <a:srgbClr val="4F81BD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43888" y="6376988"/>
            <a:ext cx="649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1EBD4-67A1-4B5D-A412-D19D530473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131840" y="6351588"/>
            <a:ext cx="28803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000" dirty="0" smtClean="0">
                <a:latin typeface="Arial" charset="0"/>
                <a:cs typeface="+mn-cs"/>
              </a:rPr>
              <a:t>Prof</a:t>
            </a:r>
            <a:r>
              <a:rPr lang="de-DE" sz="1000" dirty="0">
                <a:latin typeface="Arial" charset="0"/>
                <a:cs typeface="+mn-cs"/>
              </a:rPr>
              <a:t>. Dr. Stephan Büttner (FHP)</a:t>
            </a:r>
          </a:p>
        </p:txBody>
      </p:sp>
      <p:pic>
        <p:nvPicPr>
          <p:cNvPr id="1026" name="Picture 2" descr="VDB 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2331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B 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58" y="6115050"/>
            <a:ext cx="8858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8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F81BD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rgbClr val="4F81BD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rgbClr val="4F81BD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rgbClr val="4F81B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rgbClr val="4F81B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l.tib.eu/w/Was_ist_Forschungsdatenmanagement?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-forum.blogspot.com/2008/12/rdmf2-core-skills-diagram.html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hyperlink" Target="http://www.dcc.ac.uk/resources/curation-lifecycle-mode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hyperlink" Target="http://www.dcc.ac.uk/resources/curation-lifecycle-mode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hyperlink" Target="http://www.dcc.ac.uk/resources/curation-lifecycle-mode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://opus.kobv.de/fhpotsdam/volltexte/2011/226/pdf/1.2_Der_Lebenszyklus_von_Forschungsdaten.pdf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www.dcc.ac.uk/resources/curation-lifecycle-mode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://opus.kobv.de/fhpotsdam/volltexte/2011/226/pdf/1.2_Der_Lebenszyklus_von_Forschungsdaten.pdf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www.dcc.ac.uk/resources/curation-lifecycle-mod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rth-system-science-data.net/" TargetMode="External"/><Relationship Id="rId4" Type="http://schemas.openxmlformats.org/officeDocument/2006/relationships/hyperlink" Target="https://www.cms.hu-berlin.de/de/ueberblick/projekte/dataman/dmp-anleitung/vie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bn-resolving.de/urn/resolver.pl?urn:nbn:de:kobv:525-1012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buch.tib.eu/w/Lehrbuch_Forschungsdatenmanagement" TargetMode="External"/><Relationship Id="rId7" Type="http://schemas.openxmlformats.org/officeDocument/2006/relationships/hyperlink" Target="http://www.dcc.ac.uk/resources/curation-lifecycle-mode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fg.de/foerderung/programme/infrastruktur/lis/lis_foerderangebote/virtuelle_forschungsumgebungen/index.html" TargetMode="External"/><Relationship Id="rId5" Type="http://schemas.openxmlformats.org/officeDocument/2006/relationships/hyperlink" Target="http://resolver.sub.uni-goettingen.de/purl?isbn-978-3-86488-032-2" TargetMode="External"/><Relationship Id="rId4" Type="http://schemas.openxmlformats.org/officeDocument/2006/relationships/hyperlink" Target="http://nbn-resolving.de/urn/resolver.pl?urn:nbn:de:kobv:525-1012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-forum.blogspot.com/2008/12/rdmf2-core-skills-diagram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odle.hu-berlin.de/%20http:/nbn-resolving.de/urn:nbn:de:kobv:11-100213001" TargetMode="External"/><Relationship Id="rId5" Type="http://schemas.openxmlformats.org/officeDocument/2006/relationships/hyperlink" Target="http://opus.kobv.de/fhpotsdam/volltexte/2011/226/pdf/1.2_Der_Lebenszyklus_von_Forschungsdaten.pdf" TargetMode="External"/><Relationship Id="rId4" Type="http://schemas.openxmlformats.org/officeDocument/2006/relationships/hyperlink" Target="https://www.surf.nl/binaries/content/assets/surf/en/knowledgebase/2011/What_researchers_want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4232/10.fisuzida2015.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ffinden-zitieren-dokumentieren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ndbuch.tib.eu/w/Lehrbuch_Forschungsdatenmanagemen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sgrid.de/publikationen/deliverables/wp3/WissGrid-oeffentlicher-Entwurf-Checkliste-Forschungsdaten-Managemen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sl.tib.eu/w/Was_ist_Forschungsdatenmanagement?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3312"/>
            <a:ext cx="8172400" cy="2133600"/>
          </a:xfrm>
        </p:spPr>
        <p:txBody>
          <a:bodyPr/>
          <a:lstStyle/>
          <a:p>
            <a:r>
              <a:rPr lang="de-DE" sz="2800" dirty="0"/>
              <a:t>„Virtuelle Forschungsumgebung / Forschungsdatenmanagement:</a:t>
            </a:r>
            <a:br>
              <a:rPr lang="de-DE" sz="2800" dirty="0"/>
            </a:br>
            <a:r>
              <a:rPr lang="de-DE" sz="2800" dirty="0"/>
              <a:t>Was erwarten </a:t>
            </a:r>
            <a:r>
              <a:rPr lang="de-DE" sz="2800" dirty="0" smtClean="0"/>
              <a:t>Wissenschaftlerinnen/Wissenschaftler von </a:t>
            </a:r>
            <a:r>
              <a:rPr lang="de-DE" sz="2800" dirty="0"/>
              <a:t>uns – </a:t>
            </a:r>
            <a:r>
              <a:rPr lang="de-DE" sz="2800" dirty="0" smtClean="0"/>
              <a:t>Was </a:t>
            </a:r>
            <a:r>
              <a:rPr lang="de-DE" sz="2800" dirty="0"/>
              <a:t>brauchen </a:t>
            </a:r>
            <a:r>
              <a:rPr lang="de-DE" sz="2800" dirty="0" smtClean="0"/>
              <a:t>Wissenschaftlerinnen/Wissenschaftler?“</a:t>
            </a:r>
            <a:endParaRPr lang="de-D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4153" y="2852738"/>
            <a:ext cx="6480175" cy="3548062"/>
          </a:xfrm>
        </p:spPr>
        <p:txBody>
          <a:bodyPr/>
          <a:lstStyle/>
          <a:p>
            <a:r>
              <a:rPr lang="de-DE" b="1" dirty="0"/>
              <a:t>Bibliotheken und Bibliothekare im Forschungsdatenmanagement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3600" dirty="0" smtClean="0"/>
              <a:t> </a:t>
            </a:r>
            <a:r>
              <a:rPr lang="de-DE" sz="2400" dirty="0" smtClean="0"/>
              <a:t>Prof. Dr.</a:t>
            </a:r>
            <a:r>
              <a:rPr lang="de-DE" sz="2800" dirty="0" smtClean="0"/>
              <a:t> Stephan Büttner</a:t>
            </a:r>
          </a:p>
          <a:p>
            <a:r>
              <a:rPr lang="de-DE" sz="2800" dirty="0" smtClean="0"/>
              <a:t> 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400" dirty="0" smtClean="0"/>
              <a:t>Frankfurt, 19.09.2016</a:t>
            </a:r>
          </a:p>
        </p:txBody>
      </p:sp>
      <p:pic>
        <p:nvPicPr>
          <p:cNvPr id="3076" name="Picture 4" descr="FHP_LOG_norm_PO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089173"/>
            <a:ext cx="41116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D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1" y="6165304"/>
            <a:ext cx="2160273" cy="5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B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64520"/>
            <a:ext cx="957833" cy="6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50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dirty="0">
              <a:ea typeface="ＭＳ Ｐゴシック" pitchFamily="-106" charset="-128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67544" y="908720"/>
            <a:ext cx="7643813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800" dirty="0" smtClean="0">
                <a:latin typeface="+mn-lt"/>
              </a:rPr>
              <a:t>Forschungsdatenmanagement</a:t>
            </a:r>
          </a:p>
          <a:p>
            <a:pPr marL="806450" lvl="1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400" dirty="0" smtClean="0">
                <a:latin typeface="+mn-lt"/>
              </a:rPr>
              <a:t>Generisch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>
                <a:latin typeface="+mn-lt"/>
              </a:rPr>
              <a:t>Forschungsdesign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>
                <a:latin typeface="+mn-lt"/>
              </a:rPr>
              <a:t>Datensammlung, -analyse, -verarbeitung und Sicherung</a:t>
            </a:r>
            <a:endParaRPr lang="de-DE" sz="2000" dirty="0">
              <a:latin typeface="+mn-lt"/>
            </a:endParaRP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>
                <a:latin typeface="+mn-lt"/>
              </a:rPr>
              <a:t>(Nach-)Nutzung und Teilen der Daten, Datenübernahme</a:t>
            </a:r>
            <a:endParaRPr lang="de-DE" sz="2000" dirty="0">
              <a:latin typeface="+mn-lt"/>
            </a:endParaRP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>
                <a:latin typeface="+mn-lt"/>
              </a:rPr>
              <a:t>Datenanreicherung </a:t>
            </a:r>
            <a:r>
              <a:rPr lang="de-DE" sz="2000" dirty="0">
                <a:latin typeface="+mn-lt"/>
              </a:rPr>
              <a:t>und -bereitstellung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endParaRPr lang="de-DE" sz="2000" dirty="0" smtClean="0">
              <a:latin typeface="+mn-lt"/>
            </a:endParaRPr>
          </a:p>
          <a:p>
            <a:pPr marL="806450" lvl="1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400" dirty="0">
                <a:latin typeface="+mn-lt"/>
              </a:rPr>
              <a:t>Disziplinspezifisch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/>
              <a:t>Werkzeuge des FDM</a:t>
            </a:r>
            <a:r>
              <a:rPr lang="de-DE" sz="2400" dirty="0"/>
              <a:t>: </a:t>
            </a:r>
            <a:r>
              <a:rPr lang="de-DE" sz="2000" dirty="0"/>
              <a:t>FDM-Pläne</a:t>
            </a:r>
            <a:endParaRPr lang="de-DE" dirty="0"/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endParaRPr lang="de-DE" sz="2000" dirty="0">
              <a:latin typeface="+mn-lt"/>
            </a:endParaRPr>
          </a:p>
          <a:p>
            <a:pPr marL="806450" lvl="2">
              <a:spcBef>
                <a:spcPct val="20000"/>
              </a:spcBef>
              <a:buClr>
                <a:srgbClr val="4F81BD"/>
              </a:buClr>
              <a:buSzPct val="100000"/>
              <a:defRPr/>
            </a:pPr>
            <a:r>
              <a:rPr lang="de-DE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de-DE" dirty="0" smtClean="0">
                <a:latin typeface="+mn-lt"/>
              </a:rPr>
              <a:t>Mehr in </a:t>
            </a:r>
            <a:r>
              <a:rPr lang="de-DE" dirty="0" smtClean="0">
                <a:latin typeface="+mn-lt"/>
                <a:hlinkClick r:id="rId3"/>
              </a:rPr>
              <a:t>Helbig, K.; Neumann, J.: Lehrbuch FDM - 2016</a:t>
            </a:r>
            <a:endParaRPr lang="de-DE" dirty="0">
              <a:latin typeface="+mn-lt"/>
            </a:endParaRP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endParaRPr lang="de-DE" sz="2800" dirty="0">
              <a:latin typeface="+mn-lt"/>
            </a:endParaRPr>
          </a:p>
          <a:p>
            <a:pPr marL="692150" lvl="1" indent="-3476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de-DE" sz="2400" dirty="0">
              <a:ea typeface="ＭＳ Ｐゴシック" pitchFamily="-106" charset="-128"/>
            </a:endParaRP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243888" y="6376988"/>
            <a:ext cx="649287" cy="365125"/>
          </a:xfrm>
        </p:spPr>
        <p:txBody>
          <a:bodyPr/>
          <a:lstStyle/>
          <a:p>
            <a:fld id="{A257B500-8199-47BF-8C57-5339988709E0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7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6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91182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Informationsinfrastruktur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endParaRPr lang="de-DE" sz="28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400" i="1" dirty="0" smtClean="0">
                <a:solidFill>
                  <a:srgbClr val="4F81BD"/>
                </a:solidFill>
              </a:rPr>
              <a:t>"As roles and responsibilities get sorted out, librarians are testing the waters to identify what present and future roles they may have in these developments [of scientific data]; but these are early days, and it is still unclear what those roles may be.” </a:t>
            </a:r>
            <a:endParaRPr lang="de-DE" sz="2400" dirty="0" smtClean="0">
              <a:solidFill>
                <a:srgbClr val="4F81BD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				Anna Gold, 2007</a:t>
            </a:r>
            <a:endParaRPr lang="de-DE" sz="2400" dirty="0" smtClean="0">
              <a:solidFill>
                <a:srgbClr val="4F81BD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365104"/>
            <a:ext cx="1426468" cy="178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ieren 18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898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911820"/>
            <a:ext cx="8219256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Informationsinfrastruktur: </a:t>
            </a:r>
            <a:r>
              <a:rPr kumimoji="0" lang="de-DE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librarian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b="1" kern="0" dirty="0" smtClean="0">
                <a:latin typeface="+mn-lt"/>
              </a:rPr>
              <a:t>Inhaltliche</a:t>
            </a:r>
            <a:r>
              <a:rPr lang="de-DE" sz="2400" kern="0" dirty="0" smtClean="0">
                <a:latin typeface="+mn-lt"/>
              </a:rPr>
              <a:t> Annäherung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days?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50er und 60er			 </a:t>
            </a:r>
            <a:r>
              <a:rPr lang="de-DE" sz="2000" kern="0" dirty="0" smtClean="0">
                <a:latin typeface="+mn-lt"/>
                <a:sym typeface="Wingdings" pitchFamily="2" charset="2"/>
              </a:rPr>
              <a:t> </a:t>
            </a:r>
            <a:r>
              <a:rPr lang="de-DE" sz="2000" b="1" i="1" kern="0" dirty="0" smtClean="0">
                <a:latin typeface="+mn-lt"/>
                <a:sym typeface="Wingdings" pitchFamily="2" charset="2"/>
              </a:rPr>
              <a:t>Data archives</a:t>
            </a:r>
            <a:endParaRPr lang="de-DE" sz="2000" b="1" i="1" kern="0" dirty="0" smtClean="0">
              <a:latin typeface="+mn-lt"/>
            </a:endParaRP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70er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1976: 2 wöchiger Workshop   </a:t>
            </a:r>
            <a:r>
              <a:rPr lang="de-DE" sz="2000" kern="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de-DE" sz="2000" b="1" i="1" kern="0" dirty="0" smtClean="0">
                <a:latin typeface="+mn-lt"/>
              </a:rPr>
              <a:t>Data Librarians</a:t>
            </a:r>
            <a:endParaRPr lang="de-DE" sz="2000" kern="0" dirty="0" smtClean="0">
              <a:latin typeface="+mn-lt"/>
            </a:endParaRP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 Michigan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1977: Rowe, J. S.; Geda, C. L. “Training the Professional </a:t>
            </a:r>
            <a:r>
              <a:rPr lang="en-US" sz="2000" b="1" i="1" kern="0" dirty="0" smtClean="0">
                <a:latin typeface="+mn-lt"/>
              </a:rPr>
              <a:t>Data Librarian</a:t>
            </a:r>
            <a:r>
              <a:rPr lang="en-US" sz="2000" kern="0" dirty="0" smtClean="0">
                <a:latin typeface="+mn-lt"/>
              </a:rPr>
              <a:t>.” Drexel Library Quarterly 13(Jan. 1977):100-08.</a:t>
            </a:r>
            <a:endParaRPr lang="en-US" sz="2000" dirty="0" smtClean="0"/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dirty="0" smtClean="0"/>
              <a:t>1978/79: graduate-level course (Univ. Wisconsin)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</a:rPr>
              <a:t>Robbin, Alice: “Toward Creating the Professional </a:t>
            </a:r>
            <a:r>
              <a:rPr lang="en-US" sz="2000" b="1" i="1" kern="0" dirty="0" smtClean="0">
                <a:latin typeface="+mn-lt"/>
              </a:rPr>
              <a:t>Data Librarian</a:t>
            </a:r>
            <a:r>
              <a:rPr lang="en-US" sz="2000" kern="0" dirty="0" smtClean="0">
                <a:latin typeface="+mn-lt"/>
              </a:rPr>
              <a:t>.” IASSIST Newsletter 2</a:t>
            </a:r>
            <a:br>
              <a:rPr lang="en-US" sz="2000" kern="0" dirty="0" smtClean="0">
                <a:latin typeface="+mn-lt"/>
              </a:rPr>
            </a:br>
            <a:r>
              <a:rPr lang="en-US" sz="2000" kern="0" dirty="0" smtClean="0">
                <a:latin typeface="+mn-lt"/>
              </a:rPr>
              <a:t>(Fall 1978):95-100.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5838"/>
            <a:ext cx="1221249" cy="10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ieren 18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4148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A8FCB-77C1-4FFB-BBE1-D7F4BF1A88FC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392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7787208" cy="4573587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en-US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de-DE" dirty="0"/>
          </a:p>
        </p:txBody>
      </p:sp>
      <p:pic>
        <p:nvPicPr>
          <p:cNvPr id="12" name="Inhaltsplatzhalter 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5256584" cy="44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6175369" y="3861549"/>
            <a:ext cx="218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Arial" pitchFamily="34" charset="0"/>
                <a:cs typeface="Arial" pitchFamily="34" charset="0"/>
              </a:rPr>
              <a:t>Quelle:</a:t>
            </a:r>
          </a:p>
          <a:p>
            <a:r>
              <a:rPr lang="de-DE" sz="1200" i="1" dirty="0" smtClean="0">
                <a:latin typeface="Arial" pitchFamily="34" charset="0"/>
                <a:cs typeface="Arial" pitchFamily="34" charset="0"/>
              </a:rPr>
              <a:t> Donnelly, 2008, URL: </a:t>
            </a:r>
            <a:r>
              <a:rPr lang="de-DE" sz="1200" i="1" u="sng" dirty="0" smtClean="0">
                <a:latin typeface="Arial" pitchFamily="34" charset="0"/>
                <a:cs typeface="Arial" pitchFamily="34" charset="0"/>
                <a:hlinkClick r:id="rId5"/>
              </a:rPr>
              <a:t>http://data-forum.blogspot.com/2008/12/rdmf2-core-skills-diagram.html</a:t>
            </a:r>
            <a:endParaRPr lang="de-DE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467544" y="908050"/>
            <a:ext cx="7488832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Informationsinfrastruktur: </a:t>
            </a:r>
            <a:r>
              <a:rPr lang="de-DE" sz="2800" b="1" i="1" kern="0" dirty="0"/>
              <a:t>Data </a:t>
            </a:r>
            <a:r>
              <a:rPr lang="de-DE" sz="2800" b="1" i="1" kern="0" dirty="0" err="1"/>
              <a:t>Librarian</a:t>
            </a:r>
            <a:endParaRPr lang="de-DE" sz="2800" b="1" i="1" kern="0" dirty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/>
              <a:t> FDM und Informationsspezialisten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097608" y="5061878"/>
            <a:ext cx="1386160" cy="45535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/>
          <p:cNvSpPr/>
          <p:nvPr/>
        </p:nvSpPr>
        <p:spPr>
          <a:xfrm>
            <a:off x="1097608" y="2996952"/>
            <a:ext cx="1386160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3905920" y="5061878"/>
            <a:ext cx="1458168" cy="45535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7084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 build="p" bldLvl="5" autoUpdateAnimBg="0"/>
      <p:bldP spid="3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476672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8243888" y="6376988"/>
            <a:ext cx="649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F6E6-5637-412B-954A-67D24ED6663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nhaltsplatzhalter 5" descr="digital_lifecycle_model.jpg"/>
          <p:cNvPicPr>
            <a:picLocks noChangeAspect="1"/>
          </p:cNvPicPr>
          <p:nvPr/>
        </p:nvPicPr>
        <p:blipFill>
          <a:blip r:embed="rId4" cstate="print">
            <a:lum bright="72000"/>
          </a:blip>
          <a:stretch>
            <a:fillRect/>
          </a:stretch>
        </p:blipFill>
        <p:spPr bwMode="auto">
          <a:xfrm>
            <a:off x="1489797" y="1357409"/>
            <a:ext cx="6106539" cy="49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467544" y="8895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/>
              <a:t>Informationsinfrastruktur: </a:t>
            </a:r>
            <a:r>
              <a:rPr lang="de-DE" sz="2800" b="1" i="1" kern="0" dirty="0" smtClean="0"/>
              <a:t>Data librarian</a:t>
            </a:r>
          </a:p>
        </p:txBody>
      </p:sp>
      <p:pic>
        <p:nvPicPr>
          <p:cNvPr id="17" name="Grafik 16" descr="teil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1308" y="1423646"/>
            <a:ext cx="1452821" cy="1762755"/>
          </a:xfrm>
          <a:prstGeom prst="rect">
            <a:avLst/>
          </a:prstGeom>
        </p:spPr>
      </p:pic>
      <p:pic>
        <p:nvPicPr>
          <p:cNvPr id="18" name="Grafik 17" descr="teil_2.png"/>
          <p:cNvPicPr>
            <a:picLocks noChangeAspect="1"/>
          </p:cNvPicPr>
          <p:nvPr/>
        </p:nvPicPr>
        <p:blipFill>
          <a:blip r:embed="rId6" cstate="print">
            <a:lum bright="72000"/>
          </a:blip>
          <a:stretch>
            <a:fillRect/>
          </a:stretch>
        </p:blipFill>
        <p:spPr>
          <a:xfrm>
            <a:off x="2304000" y="2637328"/>
            <a:ext cx="5059200" cy="3744000"/>
          </a:xfrm>
          <a:prstGeom prst="rect">
            <a:avLst/>
          </a:prstGeom>
        </p:spPr>
      </p:pic>
      <p:pic>
        <p:nvPicPr>
          <p:cNvPr id="19" name="Grafik 18" descr="teil_3.png"/>
          <p:cNvPicPr>
            <a:picLocks noChangeAspect="1"/>
          </p:cNvPicPr>
          <p:nvPr/>
        </p:nvPicPr>
        <p:blipFill>
          <a:blip r:embed="rId7" cstate="print">
            <a:lum bright="72000"/>
          </a:blip>
          <a:stretch>
            <a:fillRect/>
          </a:stretch>
        </p:blipFill>
        <p:spPr>
          <a:xfrm>
            <a:off x="1728000" y="1845328"/>
            <a:ext cx="2728412" cy="3384000"/>
          </a:xfrm>
          <a:prstGeom prst="rect">
            <a:avLst/>
          </a:prstGeom>
        </p:spPr>
      </p:pic>
      <p:pic>
        <p:nvPicPr>
          <p:cNvPr id="20" name="Grafik 19" descr="mitte.png"/>
          <p:cNvPicPr>
            <a:picLocks noChangeAspect="1"/>
          </p:cNvPicPr>
          <p:nvPr/>
        </p:nvPicPr>
        <p:blipFill>
          <a:blip r:embed="rId8" cstate="print">
            <a:lum bright="72000"/>
          </a:blip>
          <a:stretch>
            <a:fillRect/>
          </a:stretch>
        </p:blipFill>
        <p:spPr>
          <a:xfrm>
            <a:off x="2843755" y="2620591"/>
            <a:ext cx="2952381" cy="276190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059832" y="307824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Konzeption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, Datenerstellung, Daten</a:t>
            </a:r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übernahme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0" y="4420850"/>
            <a:ext cx="1907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itchFamily="34" charset="0"/>
                <a:cs typeface="Arial" pitchFamily="34" charset="0"/>
              </a:rPr>
              <a:t>Quelle: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Digital Curation Center, 2010, URL: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hlinkClick r:id="rId9"/>
              </a:rPr>
              <a:t>http://www.dcc.ac.uk/resources/curation-lifecycle-model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1988840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Lebenszyklus  von Forschungsdaten</a:t>
            </a:r>
            <a:endParaRPr lang="de-DE" sz="200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6702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8243888" y="6376988"/>
            <a:ext cx="649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F6E6-5637-412B-954A-67D24ED6663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nhaltsplatzhalter 5" descr="digital_lifecycle_model.jpg"/>
          <p:cNvPicPr>
            <a:picLocks noChangeAspect="1"/>
          </p:cNvPicPr>
          <p:nvPr/>
        </p:nvPicPr>
        <p:blipFill>
          <a:blip r:embed="rId4" cstate="print">
            <a:lum bright="72000"/>
          </a:blip>
          <a:stretch>
            <a:fillRect/>
          </a:stretch>
        </p:blipFill>
        <p:spPr bwMode="auto">
          <a:xfrm>
            <a:off x="1489797" y="1348129"/>
            <a:ext cx="6106539" cy="49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 descr="teil_1.jpg"/>
          <p:cNvPicPr>
            <a:picLocks noChangeAspect="1"/>
          </p:cNvPicPr>
          <p:nvPr/>
        </p:nvPicPr>
        <p:blipFill>
          <a:blip r:embed="rId5" cstate="print">
            <a:lum bright="72000"/>
          </a:blip>
          <a:stretch>
            <a:fillRect/>
          </a:stretch>
        </p:blipFill>
        <p:spPr>
          <a:xfrm>
            <a:off x="4248000" y="1414366"/>
            <a:ext cx="1483517" cy="1800000"/>
          </a:xfrm>
          <a:prstGeom prst="rect">
            <a:avLst/>
          </a:prstGeom>
        </p:spPr>
      </p:pic>
      <p:pic>
        <p:nvPicPr>
          <p:cNvPr id="18" name="Grafik 17" descr="teil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0549" y="2631186"/>
            <a:ext cx="5019048" cy="3714286"/>
          </a:xfrm>
          <a:prstGeom prst="rect">
            <a:avLst/>
          </a:prstGeom>
        </p:spPr>
      </p:pic>
      <p:pic>
        <p:nvPicPr>
          <p:cNvPr id="19" name="Grafik 18" descr="teil_3.png"/>
          <p:cNvPicPr>
            <a:picLocks noChangeAspect="1"/>
          </p:cNvPicPr>
          <p:nvPr/>
        </p:nvPicPr>
        <p:blipFill>
          <a:blip r:embed="rId7" cstate="print">
            <a:lum bright="72000"/>
          </a:blip>
          <a:stretch>
            <a:fillRect/>
          </a:stretch>
        </p:blipFill>
        <p:spPr>
          <a:xfrm>
            <a:off x="1764000" y="1872048"/>
            <a:ext cx="2700000" cy="3348762"/>
          </a:xfrm>
          <a:prstGeom prst="rect">
            <a:avLst/>
          </a:prstGeom>
        </p:spPr>
      </p:pic>
      <p:pic>
        <p:nvPicPr>
          <p:cNvPr id="20" name="Grafik 19" descr="mitte.png"/>
          <p:cNvPicPr>
            <a:picLocks noChangeAspect="1"/>
          </p:cNvPicPr>
          <p:nvPr/>
        </p:nvPicPr>
        <p:blipFill>
          <a:blip r:embed="rId8" cstate="print">
            <a:lum bright="72000"/>
          </a:blip>
          <a:stretch>
            <a:fillRect/>
          </a:stretch>
        </p:blipFill>
        <p:spPr>
          <a:xfrm>
            <a:off x="2843808" y="2601056"/>
            <a:ext cx="2952381" cy="2761905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187624" y="2780928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Bewertung, Einarbeitung,</a:t>
            </a:r>
            <a:br>
              <a:rPr lang="de-DE" sz="2400" b="1" i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Referenzierbarkeit, Sichern</a:t>
            </a:r>
          </a:p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der Nachweiskette </a:t>
            </a:r>
            <a:br>
              <a:rPr lang="de-DE" sz="2400" b="1" i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dauernde Aufbewahrung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1" y="4437112"/>
            <a:ext cx="19081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itchFamily="34" charset="0"/>
                <a:cs typeface="Arial" pitchFamily="34" charset="0"/>
              </a:rPr>
              <a:t>Quelle: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Digital Curation Center, 2010, URL: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hlinkClick r:id="rId9"/>
              </a:rPr>
              <a:t>http://www.dcc.ac.uk/resources/curation-lifecycle-model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467544" y="8895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Informationsinfrastruktur: </a:t>
            </a:r>
            <a:r>
              <a:rPr lang="de-DE" sz="2800" b="1" i="1" kern="0" dirty="0"/>
              <a:t>Data librarian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1988840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Lebenszyklus  von Forschungsdaten</a:t>
            </a:r>
            <a:endParaRPr lang="de-DE" sz="20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9712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8243888" y="6376988"/>
            <a:ext cx="649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F6E6-5637-412B-954A-67D24ED6663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nhaltsplatzhalter 5" descr="digital_lifecycle_model.jpg"/>
          <p:cNvPicPr>
            <a:picLocks noChangeAspect="1"/>
          </p:cNvPicPr>
          <p:nvPr/>
        </p:nvPicPr>
        <p:blipFill>
          <a:blip r:embed="rId4" cstate="print">
            <a:lum bright="72000"/>
          </a:blip>
          <a:stretch>
            <a:fillRect/>
          </a:stretch>
        </p:blipFill>
        <p:spPr bwMode="auto">
          <a:xfrm>
            <a:off x="1489797" y="1340768"/>
            <a:ext cx="6106539" cy="49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 descr="teil_1.jpg"/>
          <p:cNvPicPr>
            <a:picLocks noChangeAspect="1"/>
          </p:cNvPicPr>
          <p:nvPr/>
        </p:nvPicPr>
        <p:blipFill>
          <a:blip r:embed="rId5" cstate="print">
            <a:lum bright="72000"/>
          </a:blip>
          <a:stretch>
            <a:fillRect/>
          </a:stretch>
        </p:blipFill>
        <p:spPr>
          <a:xfrm>
            <a:off x="4248000" y="1407004"/>
            <a:ext cx="1483517" cy="1800000"/>
          </a:xfrm>
          <a:prstGeom prst="rect">
            <a:avLst/>
          </a:prstGeom>
        </p:spPr>
      </p:pic>
      <p:pic>
        <p:nvPicPr>
          <p:cNvPr id="18" name="Grafik 17" descr="teil_2.png"/>
          <p:cNvPicPr>
            <a:picLocks noChangeAspect="1"/>
          </p:cNvPicPr>
          <p:nvPr/>
        </p:nvPicPr>
        <p:blipFill>
          <a:blip r:embed="rId6" cstate="print">
            <a:lum bright="72000"/>
          </a:blip>
          <a:stretch>
            <a:fillRect/>
          </a:stretch>
        </p:blipFill>
        <p:spPr>
          <a:xfrm>
            <a:off x="2339752" y="2623825"/>
            <a:ext cx="5019048" cy="3714286"/>
          </a:xfrm>
          <a:prstGeom prst="rect">
            <a:avLst/>
          </a:prstGeom>
        </p:spPr>
      </p:pic>
      <p:pic>
        <p:nvPicPr>
          <p:cNvPr id="19" name="Grafik 18" descr="teil_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9" y="1873616"/>
            <a:ext cx="2695239" cy="3342857"/>
          </a:xfrm>
          <a:prstGeom prst="rect">
            <a:avLst/>
          </a:prstGeom>
        </p:spPr>
      </p:pic>
      <p:pic>
        <p:nvPicPr>
          <p:cNvPr id="20" name="Grafik 19" descr="mitte.png"/>
          <p:cNvPicPr>
            <a:picLocks noChangeAspect="1"/>
          </p:cNvPicPr>
          <p:nvPr/>
        </p:nvPicPr>
        <p:blipFill>
          <a:blip r:embed="rId8" cstate="print">
            <a:lum bright="72000"/>
          </a:blip>
          <a:stretch>
            <a:fillRect/>
          </a:stretch>
        </p:blipFill>
        <p:spPr>
          <a:xfrm>
            <a:off x="2843808" y="2593695"/>
            <a:ext cx="2952381" cy="276190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995936" y="3349631"/>
            <a:ext cx="36229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Zugang, Auffindbarkeit,</a:t>
            </a:r>
            <a:br>
              <a:rPr lang="de-DE" sz="2400" b="1" i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Interpretierbarkeit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Nutzung und </a:t>
            </a:r>
          </a:p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Wiederverwendung</a:t>
            </a:r>
          </a:p>
          <a:p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Publikation der </a:t>
            </a:r>
            <a:br>
              <a:rPr lang="de-DE" sz="2400" b="1" i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Forschungsdaten</a:t>
            </a:r>
            <a:endParaRPr lang="de-DE" sz="2400" i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4437063"/>
            <a:ext cx="19081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itchFamily="34" charset="0"/>
                <a:cs typeface="Arial" pitchFamily="34" charset="0"/>
              </a:rPr>
              <a:t>Quelle: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Digital Curation Center, 2010, URL: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hlinkClick r:id="rId9"/>
              </a:rPr>
              <a:t>http://www.dcc.ac.uk/resources/curation-lifecycle-model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467544" y="8895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Informationsinfrastruktur:</a:t>
            </a:r>
            <a:r>
              <a:rPr lang="de-DE" sz="2800" kern="0" dirty="0" smtClean="0"/>
              <a:t> </a:t>
            </a:r>
            <a:r>
              <a:rPr lang="de-DE" sz="2800" b="1" i="1" kern="0" dirty="0" smtClean="0"/>
              <a:t>Data librarian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1988840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Lebenszyklus  von Forschungsdaten</a:t>
            </a:r>
            <a:endParaRPr lang="de-DE" sz="20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0484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8243888" y="6376988"/>
            <a:ext cx="649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F6E6-5637-412B-954A-67D24ED6663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nhaltsplatzhalter 5" descr="digital_lifecycle_model.jpg"/>
          <p:cNvPicPr>
            <a:picLocks noChangeAspect="1"/>
          </p:cNvPicPr>
          <p:nvPr/>
        </p:nvPicPr>
        <p:blipFill>
          <a:blip r:embed="rId4" cstate="print">
            <a:lum bright="72000"/>
          </a:blip>
          <a:stretch>
            <a:fillRect/>
          </a:stretch>
        </p:blipFill>
        <p:spPr bwMode="auto">
          <a:xfrm>
            <a:off x="1489797" y="1340768"/>
            <a:ext cx="6106539" cy="49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 descr="teil_1.jpg"/>
          <p:cNvPicPr>
            <a:picLocks noChangeAspect="1"/>
          </p:cNvPicPr>
          <p:nvPr/>
        </p:nvPicPr>
        <p:blipFill>
          <a:blip r:embed="rId5" cstate="print">
            <a:lum bright="72000"/>
          </a:blip>
          <a:stretch>
            <a:fillRect/>
          </a:stretch>
        </p:blipFill>
        <p:spPr>
          <a:xfrm>
            <a:off x="4248000" y="1407004"/>
            <a:ext cx="1483517" cy="1800000"/>
          </a:xfrm>
          <a:prstGeom prst="rect">
            <a:avLst/>
          </a:prstGeom>
        </p:spPr>
      </p:pic>
      <p:pic>
        <p:nvPicPr>
          <p:cNvPr id="18" name="Grafik 17" descr="teil_2.png"/>
          <p:cNvPicPr>
            <a:picLocks noChangeAspect="1"/>
          </p:cNvPicPr>
          <p:nvPr/>
        </p:nvPicPr>
        <p:blipFill>
          <a:blip r:embed="rId6" cstate="print">
            <a:lum bright="72000"/>
          </a:blip>
          <a:stretch>
            <a:fillRect/>
          </a:stretch>
        </p:blipFill>
        <p:spPr>
          <a:xfrm>
            <a:off x="2339752" y="2623825"/>
            <a:ext cx="5019048" cy="3714286"/>
          </a:xfrm>
          <a:prstGeom prst="rect">
            <a:avLst/>
          </a:prstGeom>
        </p:spPr>
      </p:pic>
      <p:pic>
        <p:nvPicPr>
          <p:cNvPr id="19" name="Grafik 18" descr="teil_3.png"/>
          <p:cNvPicPr>
            <a:picLocks noChangeAspect="1"/>
          </p:cNvPicPr>
          <p:nvPr/>
        </p:nvPicPr>
        <p:blipFill>
          <a:blip r:embed="rId7" cstate="print">
            <a:lum bright="72000"/>
          </a:blip>
          <a:stretch>
            <a:fillRect/>
          </a:stretch>
        </p:blipFill>
        <p:spPr>
          <a:xfrm>
            <a:off x="1728000" y="1864687"/>
            <a:ext cx="2728412" cy="3384000"/>
          </a:xfrm>
          <a:prstGeom prst="rect">
            <a:avLst/>
          </a:prstGeom>
        </p:spPr>
      </p:pic>
      <p:pic>
        <p:nvPicPr>
          <p:cNvPr id="20" name="Grafik 19" descr="mit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2629551"/>
            <a:ext cx="2952381" cy="2761905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187624" y="466765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Bibliothekare </a:t>
            </a:r>
          </a:p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können den </a:t>
            </a:r>
          </a:p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gesamten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Prozess des Forschungsdatenmanagements unterstützen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" y="1772816"/>
            <a:ext cx="1763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itchFamily="34" charset="0"/>
                <a:cs typeface="Arial" pitchFamily="34" charset="0"/>
              </a:rPr>
              <a:t>Quellen: </a:t>
            </a:r>
          </a:p>
          <a:p>
            <a:pPr>
              <a:buFont typeface="Arial" pitchFamily="34" charset="0"/>
              <a:buChar char="•"/>
            </a:pP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Digital Curation Center, 2010, URL: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hlinkClick r:id="rId9"/>
              </a:rPr>
              <a:t>http://www.dcc.ac.uk/resources/curation-lifecycle-model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400" i="1" dirty="0" smtClean="0"/>
          </a:p>
          <a:p>
            <a:r>
              <a:rPr lang="de-DE" sz="1400" i="1" dirty="0" smtClean="0"/>
              <a:t>Rümpel, s.: </a:t>
            </a:r>
            <a:br>
              <a:rPr lang="de-DE" sz="1400" i="1" dirty="0" smtClean="0"/>
            </a:br>
            <a:r>
              <a:rPr lang="de-DE" sz="1400" dirty="0" smtClean="0"/>
              <a:t>Der Lebenszyklus von Forschungsdaten</a:t>
            </a:r>
            <a:br>
              <a:rPr lang="de-DE" sz="1400" dirty="0" smtClean="0"/>
            </a:br>
            <a:r>
              <a:rPr lang="de-DE" sz="1400" dirty="0" smtClean="0">
                <a:hlinkClick r:id="rId10" tooltip="1.2 Der Lebenszyklus von Forschungsdaten"/>
              </a:rPr>
              <a:t>urn:nbn:de:kobv:525-opus-2268</a:t>
            </a:r>
            <a:r>
              <a:rPr lang="de-DE" sz="1400" b="1" dirty="0" smtClean="0"/>
              <a:t> </a:t>
            </a:r>
            <a:r>
              <a:rPr lang="de-DE" sz="1400" b="1" i="1" dirty="0" smtClean="0"/>
              <a:t/>
            </a:r>
            <a:br>
              <a:rPr lang="de-DE" sz="1400" b="1" i="1" dirty="0" smtClean="0"/>
            </a:br>
            <a:endParaRPr lang="de-DE" sz="1400" i="1" dirty="0" smtClean="0">
              <a:latin typeface="Arial" pitchFamily="34" charset="0"/>
              <a:cs typeface="Arial" pitchFamily="34" charset="0"/>
            </a:endParaRPr>
          </a:p>
          <a:p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467544" y="8895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Informationsinfrastruktur</a:t>
            </a:r>
            <a:r>
              <a:rPr lang="de-DE" sz="2800" kern="0" dirty="0" smtClean="0"/>
              <a:t>: </a:t>
            </a:r>
            <a:r>
              <a:rPr lang="de-DE" sz="2800" b="1" i="1" kern="0" dirty="0" smtClean="0"/>
              <a:t>Data librarian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398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8243888" y="6376988"/>
            <a:ext cx="649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F6E6-5637-412B-954A-67D24ED6663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nhaltsplatzhalter 5" descr="digital_lifecycle_model.jpg"/>
          <p:cNvPicPr>
            <a:picLocks noChangeAspect="1"/>
          </p:cNvPicPr>
          <p:nvPr/>
        </p:nvPicPr>
        <p:blipFill>
          <a:blip r:embed="rId4" cstate="print">
            <a:lum bright="72000"/>
          </a:blip>
          <a:stretch>
            <a:fillRect/>
          </a:stretch>
        </p:blipFill>
        <p:spPr bwMode="auto">
          <a:xfrm>
            <a:off x="1489797" y="1340768"/>
            <a:ext cx="6106539" cy="49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 descr="teil_1.jpg"/>
          <p:cNvPicPr>
            <a:picLocks noChangeAspect="1"/>
          </p:cNvPicPr>
          <p:nvPr/>
        </p:nvPicPr>
        <p:blipFill>
          <a:blip r:embed="rId5" cstate="print">
            <a:lum bright="72000"/>
          </a:blip>
          <a:stretch>
            <a:fillRect/>
          </a:stretch>
        </p:blipFill>
        <p:spPr>
          <a:xfrm>
            <a:off x="4248000" y="1407004"/>
            <a:ext cx="1483517" cy="1800000"/>
          </a:xfrm>
          <a:prstGeom prst="rect">
            <a:avLst/>
          </a:prstGeom>
        </p:spPr>
      </p:pic>
      <p:pic>
        <p:nvPicPr>
          <p:cNvPr id="18" name="Grafik 17" descr="teil_2.png"/>
          <p:cNvPicPr>
            <a:picLocks noChangeAspect="1"/>
          </p:cNvPicPr>
          <p:nvPr/>
        </p:nvPicPr>
        <p:blipFill>
          <a:blip r:embed="rId6" cstate="print">
            <a:lum bright="72000"/>
          </a:blip>
          <a:stretch>
            <a:fillRect/>
          </a:stretch>
        </p:blipFill>
        <p:spPr>
          <a:xfrm>
            <a:off x="2339752" y="2623825"/>
            <a:ext cx="5019048" cy="3714286"/>
          </a:xfrm>
          <a:prstGeom prst="rect">
            <a:avLst/>
          </a:prstGeom>
        </p:spPr>
      </p:pic>
      <p:pic>
        <p:nvPicPr>
          <p:cNvPr id="19" name="Grafik 18" descr="teil_3.png"/>
          <p:cNvPicPr>
            <a:picLocks noChangeAspect="1"/>
          </p:cNvPicPr>
          <p:nvPr/>
        </p:nvPicPr>
        <p:blipFill>
          <a:blip r:embed="rId7" cstate="print">
            <a:lum bright="72000"/>
          </a:blip>
          <a:stretch>
            <a:fillRect/>
          </a:stretch>
        </p:blipFill>
        <p:spPr>
          <a:xfrm>
            <a:off x="1728000" y="1864687"/>
            <a:ext cx="2728412" cy="3384000"/>
          </a:xfrm>
          <a:prstGeom prst="rect">
            <a:avLst/>
          </a:prstGeom>
        </p:spPr>
      </p:pic>
      <p:pic>
        <p:nvPicPr>
          <p:cNvPr id="20" name="Grafik 19" descr="mit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2629551"/>
            <a:ext cx="2952381" cy="2761905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187624" y="466765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Bibliothekare </a:t>
            </a:r>
          </a:p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können den </a:t>
            </a:r>
          </a:p>
          <a:p>
            <a:r>
              <a:rPr lang="de-DE" sz="2400" b="1" i="1" dirty="0" smtClean="0">
                <a:latin typeface="Arial" pitchFamily="34" charset="0"/>
                <a:cs typeface="Arial" pitchFamily="34" charset="0"/>
              </a:rPr>
              <a:t>gesamten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Prozess des Forschungsdatenmanagements unterstützen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" y="1772816"/>
            <a:ext cx="1763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itchFamily="34" charset="0"/>
                <a:cs typeface="Arial" pitchFamily="34" charset="0"/>
              </a:rPr>
              <a:t>Quellen: </a:t>
            </a:r>
          </a:p>
          <a:p>
            <a:pPr>
              <a:buFont typeface="Arial" pitchFamily="34" charset="0"/>
              <a:buChar char="•"/>
            </a:pP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Digital Curation Center, 2010, URL: </a:t>
            </a:r>
            <a:r>
              <a:rPr lang="en-US" sz="1400" i="1" u="sng" dirty="0" smtClean="0">
                <a:latin typeface="Arial" pitchFamily="34" charset="0"/>
                <a:cs typeface="Arial" pitchFamily="34" charset="0"/>
                <a:hlinkClick r:id="rId9"/>
              </a:rPr>
              <a:t>http://www.dcc.ac.uk/resources/curation-lifecycle-model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400" i="1" dirty="0" smtClean="0"/>
          </a:p>
          <a:p>
            <a:r>
              <a:rPr lang="de-DE" sz="1400" i="1" dirty="0" smtClean="0"/>
              <a:t>Rümpel, s.: </a:t>
            </a:r>
            <a:br>
              <a:rPr lang="de-DE" sz="1400" i="1" dirty="0" smtClean="0"/>
            </a:br>
            <a:r>
              <a:rPr lang="de-DE" sz="1400" dirty="0" smtClean="0"/>
              <a:t>Der Lebenszyklus von Forschungsdaten</a:t>
            </a:r>
            <a:br>
              <a:rPr lang="de-DE" sz="1400" dirty="0" smtClean="0"/>
            </a:br>
            <a:r>
              <a:rPr lang="de-DE" sz="1400" dirty="0" smtClean="0">
                <a:hlinkClick r:id="rId10" tooltip="1.2 Der Lebenszyklus von Forschungsdaten"/>
              </a:rPr>
              <a:t>urn:nbn:de:kobv:525-opus-2268</a:t>
            </a:r>
            <a:r>
              <a:rPr lang="de-DE" sz="1400" b="1" dirty="0" smtClean="0"/>
              <a:t> </a:t>
            </a:r>
            <a:r>
              <a:rPr lang="de-DE" sz="1400" b="1" i="1" dirty="0" smtClean="0"/>
              <a:t/>
            </a:r>
            <a:br>
              <a:rPr lang="de-DE" sz="1400" b="1" i="1" dirty="0" smtClean="0"/>
            </a:br>
            <a:endParaRPr lang="de-DE" sz="1400" i="1" dirty="0" smtClean="0">
              <a:latin typeface="Arial" pitchFamily="34" charset="0"/>
              <a:cs typeface="Arial" pitchFamily="34" charset="0"/>
            </a:endParaRPr>
          </a:p>
          <a:p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467544" y="8895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/>
              <a:t>Informationsinfrastruktur: </a:t>
            </a:r>
            <a:r>
              <a:rPr lang="de-DE" sz="2800" b="1" i="1" kern="0" dirty="0" smtClean="0"/>
              <a:t>Data librarian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346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83AF7-7416-498E-881F-51DA356F8F2A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1413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911820"/>
            <a:ext cx="8219256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Informationsinfrastruktur: </a:t>
            </a:r>
            <a:r>
              <a:rPr kumimoji="0" lang="de-DE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Embedded Librarian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b="1" kern="0" dirty="0" smtClean="0"/>
              <a:t>Organisatorische </a:t>
            </a:r>
            <a:r>
              <a:rPr lang="de-DE" sz="2400" kern="0" dirty="0" smtClean="0"/>
              <a:t>Annäherung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ieren 13"/>
          <p:cNvGrpSpPr/>
          <p:nvPr/>
        </p:nvGrpSpPr>
        <p:grpSpPr>
          <a:xfrm>
            <a:off x="468313" y="2274937"/>
            <a:ext cx="5715000" cy="2162175"/>
            <a:chOff x="683568" y="2492896"/>
            <a:chExt cx="5715000" cy="2162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2492896"/>
              <a:ext cx="5715000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2123728" y="3284984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2010, Vol. 6 1/2</a:t>
              </a:r>
              <a:endParaRPr lang="de-DE" dirty="0"/>
            </a:p>
          </p:txBody>
        </p:sp>
      </p:grpSp>
      <p:grpSp>
        <p:nvGrpSpPr>
          <p:cNvPr id="4" name="Gruppieren 17"/>
          <p:cNvGrpSpPr/>
          <p:nvPr/>
        </p:nvGrpSpPr>
        <p:grpSpPr>
          <a:xfrm>
            <a:off x="4211960" y="3347700"/>
            <a:ext cx="3924300" cy="1809492"/>
            <a:chOff x="4211960" y="2492896"/>
            <a:chExt cx="3924300" cy="18094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2492896"/>
              <a:ext cx="3924300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/>
          </p:nvSpPr>
          <p:spPr>
            <a:xfrm>
              <a:off x="4355976" y="3933056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Embedded librarianship issue</a:t>
              </a:r>
              <a:endParaRPr lang="de-DE" dirty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1835696" y="2996952"/>
            <a:ext cx="792088" cy="50405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4067944" y="3933056"/>
            <a:ext cx="792088" cy="50405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475656" y="5229200"/>
            <a:ext cx="5904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347663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</a:pPr>
            <a:r>
              <a:rPr lang="de-DE" sz="2000" dirty="0" smtClean="0">
                <a:latin typeface="+mn-lt"/>
              </a:rPr>
              <a:t>Einbeziehung in die Forschungsgruppe</a:t>
            </a:r>
          </a:p>
          <a:p>
            <a:pPr>
              <a:buClr>
                <a:srgbClr val="4F81BD"/>
              </a:buClr>
            </a:pPr>
            <a:r>
              <a:rPr lang="de-DE" sz="2000" dirty="0" smtClean="0">
                <a:sym typeface="Wingdings" pitchFamily="2" charset="2"/>
              </a:rPr>
              <a:t> </a:t>
            </a:r>
            <a:r>
              <a:rPr lang="de-DE" sz="2000" i="1" dirty="0" smtClean="0">
                <a:sym typeface="Wingdings" pitchFamily="2" charset="2"/>
              </a:rPr>
              <a:t>„als unersetzliches Mitglied mit Insiderwissen“</a:t>
            </a:r>
            <a:endParaRPr lang="de-DE" sz="2000" i="1" dirty="0" smtClean="0"/>
          </a:p>
          <a:p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3419872" y="4005064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3418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utoUpdateAnimBg="0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F268A-5542-4E1B-82E7-FCCBB7C70B60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50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-27384"/>
            <a:ext cx="9180513" cy="431652"/>
            <a:chOff x="0" y="-27384"/>
            <a:chExt cx="9180513" cy="431652"/>
          </a:xfrm>
        </p:grpSpPr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65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>
                  <a:solidFill>
                    <a:schemeClr val="bg1"/>
                  </a:solidFill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6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5508104" y="-27384"/>
              <a:ext cx="1835150" cy="4316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3672954" y="-27384"/>
              <a:ext cx="1835150" cy="4316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7345363" y="-27384"/>
              <a:ext cx="1835150" cy="4316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9432" y="90805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>
                <a:latin typeface="+mn-lt"/>
              </a:rPr>
              <a:t>Inhalt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>
                <a:latin typeface="+mn-lt"/>
              </a:rPr>
              <a:t>Forschungsdaten / Forschungsdatenmanagement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>
                <a:latin typeface="+mn-lt"/>
              </a:rPr>
              <a:t>Informationsinfrastruktur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>
                <a:latin typeface="+mn-lt"/>
              </a:rPr>
              <a:t>Personelle Umsetzung des FDM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>
                <a:latin typeface="+mn-lt"/>
              </a:rPr>
              <a:t>Bibliothek = Forschungseinrichtung?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>
                <a:latin typeface="+mn-lt"/>
              </a:rPr>
              <a:t>Bibliotheca,  Quo vadis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DDF8E-1D50-40A8-94AE-878C0396EBB5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1433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de-DE" sz="2800" kern="0" dirty="0"/>
              <a:t>FDM - LIS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 </a:t>
            </a:r>
            <a:r>
              <a:rPr lang="de-DE" sz="2400" kern="0" dirty="0"/>
              <a:t>Aufgaben, Tätigkeiten, </a:t>
            </a:r>
            <a:r>
              <a:rPr lang="de-DE" sz="2400" kern="0" dirty="0" smtClean="0"/>
              <a:t>Dienstleistungen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Konzipierung </a:t>
            </a:r>
            <a:r>
              <a:rPr lang="de-DE" sz="2000" kern="0" dirty="0"/>
              <a:t>und Entwicklung </a:t>
            </a:r>
            <a:r>
              <a:rPr lang="de-DE" sz="2000" kern="0" dirty="0" smtClean="0"/>
              <a:t>von Software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Workflowgestaltung </a:t>
            </a:r>
            <a:r>
              <a:rPr lang="de-DE" sz="2000" kern="0" dirty="0"/>
              <a:t>von </a:t>
            </a:r>
            <a:r>
              <a:rPr lang="de-DE" sz="2000" kern="0" dirty="0" smtClean="0"/>
              <a:t>FDM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/>
              <a:t>Datenmanagementpläne (DMP</a:t>
            </a:r>
            <a:r>
              <a:rPr lang="de-DE" sz="2000" kern="0" dirty="0" smtClean="0"/>
              <a:t>)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sym typeface="Wingdings" panose="05000000000000000000" pitchFamily="2" charset="2"/>
              </a:rPr>
              <a:t> </a:t>
            </a:r>
            <a:r>
              <a:rPr lang="de-DE" sz="2000" kern="0" dirty="0" smtClean="0">
                <a:sym typeface="Wingdings" panose="05000000000000000000" pitchFamily="2" charset="2"/>
                <a:hlinkClick r:id="rId4"/>
              </a:rPr>
              <a:t>Anleitung </a:t>
            </a:r>
            <a:r>
              <a:rPr lang="de-DE" sz="2000" kern="0" dirty="0" smtClean="0">
                <a:sym typeface="Wingdings" panose="05000000000000000000" pitchFamily="2" charset="2"/>
              </a:rPr>
              <a:t>aus </a:t>
            </a:r>
            <a:r>
              <a:rPr lang="de-DE" sz="2000" kern="0" dirty="0" err="1" smtClean="0">
                <a:sym typeface="Wingdings" panose="05000000000000000000" pitchFamily="2" charset="2"/>
              </a:rPr>
              <a:t>Horizon</a:t>
            </a:r>
            <a:r>
              <a:rPr lang="de-DE" sz="2000" kern="0" dirty="0" smtClean="0">
                <a:sym typeface="Wingdings" panose="05000000000000000000" pitchFamily="2" charset="2"/>
              </a:rPr>
              <a:t> 2020</a:t>
            </a:r>
            <a:endParaRPr lang="de-DE" sz="2000" kern="0" dirty="0" smtClean="0"/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Datenpublikationen </a:t>
            </a:r>
            <a:r>
              <a:rPr lang="de-DE" sz="2000" kern="0" dirty="0"/>
              <a:t>als gleichwertige Publikation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>
                <a:hlinkClick r:id="rId5"/>
              </a:rPr>
              <a:t>Earth System Science Data (ESSD)</a:t>
            </a:r>
            <a:endParaRPr lang="de-DE" sz="2000" kern="0" dirty="0" smtClean="0"/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Instituts-Policies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Beratung zur Publikation von Forschungsdaten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Daten Sharing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Formate!</a:t>
            </a:r>
          </a:p>
          <a:p>
            <a:pPr lvl="3">
              <a:spcBef>
                <a:spcPct val="20000"/>
              </a:spcBef>
              <a:buClr>
                <a:srgbClr val="000099"/>
              </a:buClr>
              <a:defRPr/>
            </a:pPr>
            <a:endParaRPr lang="de-DE" sz="2000" kern="0" dirty="0" smtClean="0"/>
          </a:p>
          <a:p>
            <a:pPr marL="1257300" lvl="2" indent="-3429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de-DE" sz="2800" kern="0" dirty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Info.infrastruktur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1743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A8FCB-77C1-4FFB-BBE1-D7F4BF1A88FC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1392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467544" y="908050"/>
            <a:ext cx="8136904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de-DE" sz="2800" kern="0" dirty="0"/>
              <a:t>FDM – Personelle </a:t>
            </a:r>
            <a:r>
              <a:rPr lang="de-DE" sz="2800" kern="0" dirty="0" smtClean="0"/>
              <a:t>Umsetzung</a:t>
            </a:r>
            <a:endParaRPr lang="de-DE" sz="2800" i="1" kern="0" dirty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/>
              <a:t>Studie 2014 (FH Potsdam, FH Düsseldorf)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Experteninterviews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13 Experteninterviews: AUFE, Uni, FH, Unternehmen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/>
              <a:t>Existiert</a:t>
            </a:r>
            <a:r>
              <a:rPr lang="de-DE" sz="2000" kern="0" dirty="0" smtClean="0"/>
              <a:t> Forschungsdatenmanagement </a:t>
            </a:r>
            <a:r>
              <a:rPr lang="de-DE" sz="2000" kern="0" dirty="0"/>
              <a:t>im </a:t>
            </a:r>
            <a:r>
              <a:rPr lang="de-DE" sz="2000" kern="0" dirty="0" smtClean="0"/>
              <a:t>Hause?</a:t>
            </a:r>
            <a:endParaRPr lang="de-DE" sz="2000" kern="0" dirty="0"/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/>
              <a:t>Wer</a:t>
            </a:r>
            <a:r>
              <a:rPr lang="de-DE" sz="2000" kern="0" dirty="0" smtClean="0"/>
              <a:t> </a:t>
            </a:r>
            <a:r>
              <a:rPr lang="de-DE" sz="2000" kern="0" dirty="0"/>
              <a:t>arbeitet </a:t>
            </a:r>
            <a:r>
              <a:rPr lang="de-DE" sz="2000" kern="0" dirty="0" smtClean="0"/>
              <a:t>im Forschungsdatenmanagement?</a:t>
            </a:r>
            <a:endParaRPr lang="de-DE" sz="2000" kern="0" dirty="0"/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/>
              <a:t>Welches</a:t>
            </a:r>
            <a:r>
              <a:rPr lang="de-DE" sz="2000" kern="0" dirty="0" smtClean="0"/>
              <a:t> </a:t>
            </a:r>
            <a:r>
              <a:rPr lang="de-DE" sz="2000" i="1" kern="0" dirty="0"/>
              <a:t>Personal</a:t>
            </a:r>
            <a:r>
              <a:rPr lang="de-DE" sz="2000" kern="0" dirty="0"/>
              <a:t> wird </a:t>
            </a:r>
            <a:r>
              <a:rPr lang="de-DE" sz="2000" kern="0" dirty="0" smtClean="0"/>
              <a:t>dafür benötigt?</a:t>
            </a:r>
          </a:p>
          <a:p>
            <a:pPr marL="1714500" lvl="3" indent="-3429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de-DE" sz="2000" kern="0" dirty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11253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</a:t>
            </a:r>
          </a:p>
          <a:p>
            <a:r>
              <a:rPr lang="de-DE" sz="1200" dirty="0"/>
              <a:t>Büttner, Stephan; </a:t>
            </a:r>
            <a:r>
              <a:rPr lang="de-DE" sz="1200" dirty="0" smtClean="0"/>
              <a:t>Söhnitz</a:t>
            </a:r>
            <a:r>
              <a:rPr lang="de-DE" sz="1200" dirty="0"/>
              <a:t>, Stefanie (2015): Die personelle Umsetzung des Forschungsdatenmanagements - Eine Ist-Stand-Betrachtung 2014</a:t>
            </a:r>
            <a:br>
              <a:rPr lang="de-DE" sz="1200" dirty="0"/>
            </a:br>
            <a:r>
              <a:rPr lang="de-DE" sz="1200" dirty="0"/>
              <a:t>Online: </a:t>
            </a:r>
            <a:r>
              <a:rPr lang="de-DE" sz="1200" dirty="0">
                <a:hlinkClick r:id="rId4"/>
              </a:rPr>
              <a:t>http://nbn-resolving.de/urn/resolver.pl?urn:nbn:de:kobv:525-10123</a:t>
            </a:r>
            <a:endParaRPr lang="de-DE" sz="12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0" y="-27384"/>
            <a:ext cx="9144000" cy="432197"/>
            <a:chOff x="0" y="-27384"/>
            <a:chExt cx="9144000" cy="432197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8351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508104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Umsetzung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36729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989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bldLvl="5" autoUpdateAnimBg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A8FCB-77C1-4FFB-BBE1-D7F4BF1A88FC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1392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7787208" cy="4573587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en-US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de-DE" dirty="0"/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467544" y="908050"/>
            <a:ext cx="8136904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de-DE" sz="2800" kern="0" dirty="0"/>
              <a:t>FDM – Personelle </a:t>
            </a:r>
            <a:r>
              <a:rPr lang="de-DE" sz="2800" kern="0" dirty="0" smtClean="0"/>
              <a:t>Umsetzung</a:t>
            </a:r>
            <a:endParaRPr lang="de-DE" sz="2800" i="1" kern="0" dirty="0" smtClean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/>
              <a:t>Studie 2014 (FH Potsdam, FH Düsseldorf)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Experteninterviews 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13 Experteninterviews: FH, AUFE, Uni, Unternehmen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Zentrales Forschungsdatenmanagement</a:t>
            </a:r>
            <a:endParaRPr lang="de-DE" sz="2000" kern="0" dirty="0"/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FH: </a:t>
            </a:r>
          </a:p>
          <a:p>
            <a:pPr marL="3086100" lvl="6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kein zentrales FDM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AUFE:</a:t>
            </a:r>
          </a:p>
          <a:p>
            <a:pPr marL="3086100" lvl="6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Wunsch nach zentralem FDM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Uni:</a:t>
            </a:r>
          </a:p>
          <a:p>
            <a:pPr marL="3086100" lvl="6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Zentrales FDM existiert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Koop. mit Unternehmen</a:t>
            </a:r>
          </a:p>
          <a:p>
            <a:pPr marL="3086100" lvl="6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Keine Aussagen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27384"/>
            <a:ext cx="9144000" cy="432197"/>
            <a:chOff x="0" y="-27384"/>
            <a:chExt cx="9144000" cy="432197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8351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5508104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Umsetzung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6729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7291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A8FCB-77C1-4FFB-BBE1-D7F4BF1A88FC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1392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85192" y="1052736"/>
            <a:ext cx="7787208" cy="4573587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en-US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de-DE" dirty="0"/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467544" y="908050"/>
            <a:ext cx="8136904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de-DE" sz="2800" kern="0" dirty="0"/>
              <a:t>FDM – Personelle </a:t>
            </a:r>
            <a:r>
              <a:rPr lang="de-DE" sz="2800" kern="0" dirty="0" smtClean="0"/>
              <a:t>Umsetzung</a:t>
            </a:r>
            <a:endParaRPr lang="de-DE" sz="2800" i="1" kern="0" dirty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/>
              <a:t>Studie 2014 (FH Potsdam, FH Düsseldorf)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Experteninterviews 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13 Experteninterviews: AUFE, Uni, FH, Unternehmen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/>
              <a:t>Wer</a:t>
            </a:r>
            <a:r>
              <a:rPr lang="de-DE" sz="2000" kern="0" dirty="0" smtClean="0"/>
              <a:t> </a:t>
            </a:r>
            <a:r>
              <a:rPr lang="de-DE" sz="2000" kern="0" dirty="0"/>
              <a:t>arbeitet </a:t>
            </a:r>
            <a:r>
              <a:rPr lang="de-DE" sz="2000" kern="0" dirty="0" smtClean="0"/>
              <a:t>im Forschungsdatenmanagement?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Auf der Ebene der AG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Sehr knappes Personal</a:t>
            </a: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Kooperation von</a:t>
            </a:r>
          </a:p>
          <a:p>
            <a:pPr marL="3086100" lvl="6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RZ, Bibliothek, Forschungsmanagement</a:t>
            </a:r>
          </a:p>
          <a:p>
            <a:pPr marL="3086100" lvl="6" indent="-3429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de-DE" sz="2000" kern="0" dirty="0"/>
          </a:p>
          <a:p>
            <a:pPr marL="1714500" lvl="3" indent="-3429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de-DE" sz="2000" kern="0" dirty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27384"/>
            <a:ext cx="9144000" cy="432197"/>
            <a:chOff x="0" y="-27384"/>
            <a:chExt cx="9144000" cy="432197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8351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5508104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Umsetzung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6729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8706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A8FCB-77C1-4FFB-BBE1-D7F4BF1A88FC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1392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4573587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en-US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de-DE" dirty="0"/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467544" y="908050"/>
            <a:ext cx="8136904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4F81BD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de-DE" sz="2800" kern="0" dirty="0"/>
              <a:t>FDM – Personelle </a:t>
            </a:r>
            <a:r>
              <a:rPr lang="de-DE" sz="2800" kern="0" dirty="0" smtClean="0"/>
              <a:t>Umsetzung</a:t>
            </a:r>
            <a:endParaRPr lang="de-DE" sz="2800" i="1" kern="0" dirty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/>
              <a:t>Studie 2014 (FH Potsdam, FH Düsseldorf)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/>
              <a:t>13 Experteninterviews: AUFE, Uni, FH, Unternehmen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/>
              <a:t>Personal</a:t>
            </a:r>
            <a:r>
              <a:rPr lang="de-DE" sz="2000" kern="0" dirty="0" smtClean="0"/>
              <a:t>?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/>
              <a:t>IT </a:t>
            </a:r>
            <a:r>
              <a:rPr lang="de-DE" sz="2000" i="1" kern="0" dirty="0"/>
              <a:t>Expertise </a:t>
            </a:r>
            <a:r>
              <a:rPr lang="de-DE" sz="2000" kern="0" dirty="0"/>
              <a:t>(z. B. Konzipierung und Entwicklung der Software)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/>
              <a:t>Kenntnisse zum Forschungsdatenmanagement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/>
              <a:t>Fachexpertise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/>
              <a:t>Mediator, kommunikativer </a:t>
            </a:r>
            <a:r>
              <a:rPr lang="de-DE" sz="2000" kern="0" dirty="0"/>
              <a:t>Austausch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/>
              <a:t>Kompetenz zur </a:t>
            </a:r>
            <a:r>
              <a:rPr lang="de-DE" sz="2000" i="1" kern="0" dirty="0"/>
              <a:t>Langzeitarchivierung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/>
              <a:t>Kenntnisse zum </a:t>
            </a:r>
            <a:r>
              <a:rPr lang="de-DE" sz="2000" i="1" kern="0" dirty="0"/>
              <a:t>Projektmanagement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/>
              <a:t>Wissen zu Verträgen, rechtlichen Rahmenbedingungen</a:t>
            </a:r>
            <a:endParaRPr lang="de-DE" sz="2000" kern="0" dirty="0" smtClean="0"/>
          </a:p>
          <a:p>
            <a:pPr marL="1714500" lvl="3" indent="-3429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de-DE" sz="2000" kern="0" dirty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-27384"/>
            <a:ext cx="9144000" cy="432197"/>
            <a:chOff x="0" y="-27384"/>
            <a:chExt cx="9144000" cy="432197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8351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5508104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Umsetzung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6729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9758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4"/>
            <a:ext cx="8229600" cy="5510212"/>
          </a:xfrm>
        </p:spPr>
        <p:txBody>
          <a:bodyPr/>
          <a:lstStyle/>
          <a:p>
            <a:r>
              <a:rPr lang="de-DE" dirty="0" smtClean="0"/>
              <a:t>Fazit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B500-8199-47BF-8C57-5339988709E0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372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" name="Gruppieren 46"/>
          <p:cNvGrpSpPr/>
          <p:nvPr/>
        </p:nvGrpSpPr>
        <p:grpSpPr>
          <a:xfrm>
            <a:off x="179512" y="1340768"/>
            <a:ext cx="8678768" cy="2448272"/>
            <a:chOff x="179512" y="1340768"/>
            <a:chExt cx="8678768" cy="2448272"/>
          </a:xfrm>
        </p:grpSpPr>
        <p:sp>
          <p:nvSpPr>
            <p:cNvPr id="29" name="Abgerundetes Rechteck 28"/>
            <p:cNvSpPr/>
            <p:nvPr/>
          </p:nvSpPr>
          <p:spPr>
            <a:xfrm>
              <a:off x="179512" y="1340768"/>
              <a:ext cx="1512168" cy="504056"/>
            </a:xfrm>
            <a:prstGeom prst="roundRect">
              <a:avLst/>
            </a:prstGeom>
            <a:solidFill>
              <a:srgbClr val="00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Ideen</a:t>
              </a:r>
              <a:endParaRPr lang="de-DE" dirty="0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1785918" y="1628800"/>
              <a:ext cx="1489938" cy="871506"/>
            </a:xfrm>
            <a:prstGeom prst="roundRect">
              <a:avLst/>
            </a:prstGeom>
            <a:solidFill>
              <a:srgbClr val="00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Daten-erhebung</a:t>
              </a:r>
              <a:r>
                <a:rPr lang="de-DE" sz="1600" dirty="0" smtClean="0"/>
                <a:t>/ </a:t>
              </a:r>
              <a:r>
                <a:rPr lang="de-DE" dirty="0" smtClean="0"/>
                <a:t>Experiment</a:t>
              </a:r>
              <a:endParaRPr lang="de-DE" sz="1600" dirty="0" smtClean="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3419872" y="2348880"/>
              <a:ext cx="1584176" cy="504056"/>
            </a:xfrm>
            <a:prstGeom prst="roundRect">
              <a:avLst/>
            </a:prstGeom>
            <a:solidFill>
              <a:srgbClr val="00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Aggregation/ Analyse</a:t>
              </a: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7020272" y="3214686"/>
              <a:ext cx="1838008" cy="574354"/>
            </a:xfrm>
            <a:prstGeom prst="roundRect">
              <a:avLst/>
            </a:prstGeom>
            <a:solidFill>
              <a:srgbClr val="00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Publikation/ Archivierung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072066" y="2643182"/>
              <a:ext cx="1928826" cy="569794"/>
            </a:xfrm>
            <a:prstGeom prst="roundRect">
              <a:avLst/>
            </a:prstGeom>
            <a:solidFill>
              <a:srgbClr val="00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Kommunikation/ Kollaboration</a:t>
              </a:r>
            </a:p>
          </p:txBody>
        </p:sp>
        <p:sp>
          <p:nvSpPr>
            <p:cNvPr id="34" name="Rechteckiger Pfeil 33"/>
            <p:cNvSpPr/>
            <p:nvPr/>
          </p:nvSpPr>
          <p:spPr>
            <a:xfrm flipV="1">
              <a:off x="1403648" y="1916832"/>
              <a:ext cx="432048" cy="288032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5" name="Rechteckiger Pfeil 34"/>
            <p:cNvSpPr/>
            <p:nvPr/>
          </p:nvSpPr>
          <p:spPr>
            <a:xfrm flipV="1">
              <a:off x="2915816" y="2564904"/>
              <a:ext cx="432048" cy="288032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iger Pfeil 35"/>
            <p:cNvSpPr/>
            <p:nvPr/>
          </p:nvSpPr>
          <p:spPr>
            <a:xfrm flipV="1">
              <a:off x="4716016" y="2852936"/>
              <a:ext cx="432048" cy="288032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Rechteckiger Pfeil 36"/>
            <p:cNvSpPr/>
            <p:nvPr/>
          </p:nvSpPr>
          <p:spPr>
            <a:xfrm flipV="1">
              <a:off x="6588224" y="3212976"/>
              <a:ext cx="432048" cy="288032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ieren 47"/>
          <p:cNvGrpSpPr/>
          <p:nvPr/>
        </p:nvGrpSpPr>
        <p:grpSpPr>
          <a:xfrm>
            <a:off x="899592" y="2204864"/>
            <a:ext cx="7056784" cy="2592288"/>
            <a:chOff x="899592" y="2204864"/>
            <a:chExt cx="7056784" cy="2592288"/>
          </a:xfrm>
        </p:grpSpPr>
        <p:sp>
          <p:nvSpPr>
            <p:cNvPr id="60" name="Gestreifter Pfeil nach rechts 59"/>
            <p:cNvSpPr/>
            <p:nvPr/>
          </p:nvSpPr>
          <p:spPr>
            <a:xfrm rot="5400000">
              <a:off x="503548" y="2600908"/>
              <a:ext cx="936104" cy="144016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Gestreifter Pfeil nach rechts 61"/>
            <p:cNvSpPr/>
            <p:nvPr/>
          </p:nvSpPr>
          <p:spPr>
            <a:xfrm rot="5400000">
              <a:off x="1973796" y="3074856"/>
              <a:ext cx="936104" cy="144016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Gestreifter Pfeil nach rechts 73"/>
            <p:cNvSpPr/>
            <p:nvPr/>
          </p:nvSpPr>
          <p:spPr>
            <a:xfrm rot="5400000">
              <a:off x="3671900" y="3609020"/>
              <a:ext cx="1080120" cy="144016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Gestreifter Pfeil nach rechts 75"/>
            <p:cNvSpPr/>
            <p:nvPr/>
          </p:nvSpPr>
          <p:spPr>
            <a:xfrm rot="5400000">
              <a:off x="5328084" y="3825044"/>
              <a:ext cx="1080120" cy="144016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Gestreifter Pfeil nach rechts 78"/>
            <p:cNvSpPr/>
            <p:nvPr/>
          </p:nvSpPr>
          <p:spPr>
            <a:xfrm rot="5400000">
              <a:off x="7416316" y="4257092"/>
              <a:ext cx="936104" cy="144016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6" name="Abgerundetes Rechteck 45"/>
          <p:cNvSpPr/>
          <p:nvPr/>
        </p:nvSpPr>
        <p:spPr>
          <a:xfrm>
            <a:off x="539552" y="4941168"/>
            <a:ext cx="7704856" cy="864096"/>
          </a:xfrm>
          <a:prstGeom prst="roundRect">
            <a:avLst/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Virtuelle Forschungsumgebungen</a:t>
            </a:r>
          </a:p>
          <a:p>
            <a:pPr algn="ctr"/>
            <a:r>
              <a:rPr lang="de-DE" sz="2000" b="1" dirty="0" smtClean="0"/>
              <a:t>Daten – Metadaten – Tools – Repositorien - Kommunikation</a:t>
            </a:r>
            <a:endParaRPr lang="de-DE" sz="20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49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4471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E5BBD-0496-46D8-A5B0-32E8793F8833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2048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0485" name="AutoShape 2" descr="data:image/jpeg;base64,/9j/4AAQSkZJRgABAQAAAQABAAD/2wCEAAkGBg8QDxIPDxAPDQ8PEBINDQ4NEA8QERURFBAVFBUQFRQjGyYeFxkjGRIVHy8gIyc1LCwsFioxNTwqNSYrLCkBCQoKDgwOGg8PGCkfHiQ1MSkpNSw1NS01MjUrLDUqLywvNSwtMywtKTUpNTYsLDQsLDYpLCk2LCk1LCksLCwpKf/AABEIAHgAeAMBIgACEQEDEQH/xAAbAAEAAQUBAAAAAAAAAAAAAAAAAQIDBAUGB//EADoQAAEDAgIFCQcDBAMAAAAAAAEAAgMEEQUSBhMhMXEUMjNBUVKxstEVIiNhgZGSB3KhY3OCk0JUYv/EABoBAQACAwEAAAAAAAAAAAAAAAADBAECBQb/xAAoEQEAAgECBAQHAAAAAAAAAAAAAQIDERIEITFBBRRRoRVCUlOB0fH/2gAMAwEAAhEDEQA/APcUREBERARFF0Eol0QEUXU3QEREBERAREQFBUrndOKx8VLmje6M6xozMNjYntUmOk5LRWO7W9ttZs6FQ42C8zopqyVkj2VExbC0PkJlIsDfd280qYJaySKSVtRMWRdITKQdvyV6fD5jXW8clSOLifll3rsRNyGtvbr3KOXv7g+4XIxYDiBF2zOsRfpx17Vahwuve+SNszy6LLn+Ns94Eix69y08pX7kNvMT9Euz5e/uD7hOXv7g+4XndLBiFS57IJpSY+feXKBc2tftuCtVMcTMM07aiXV0ztXMdcQQ69rAde0qX4dz03x/ejXzffbL1k4g/uD7qY8UF7OGX7WXgrtJK7/tVH+xy6XQPFKiV1RrZZJtW2JzdY4utcuv4LGfw6+Gk3mYZxcXXJbbEPYmPB3KtaWjrCzLm5rgC08dtlt2PuFzFxWiIgIiIC479UpctBf+qwfyuxXEfq5G92HWY1zzrYzZjS42ueoKxws6ZqzPqizRrjlpdAaqN8FfrXObGIWaxzRdwaRLcgdqzqWajGG1rqOWWZoDdYZmhpB6gNg6l5vheMVtNHPFHBJlqmCKXNBITlAcPdPUffKUOM1sNPNTMgk1dTbW5oJC7YOo22Lu5McWva27rMTpr6OZS2lYjTtPu7XRetzYfiLr81jD9w9ZOheLaqjqagk2ZPA1x/8AOYZv4euBw/Ga2CCeCOCTV1QDZc0EhNhe2U9W8qKfF6xlLJSNgl1UzxJIdTJnuLWsf8Qs5KVvF41jnMT+GKWmu2dOkS9fiApKpsYtmrqx72/2mxX8x/lcxI62HYwO7VEbf3tXIS6WYi6eCd0UjpKVuSEGCTLa1rkdZ+fyV2g04xKAzllNflMpnla+le4ZiOodQVWMU056xM8u/pP6Tbot2mI5+8OfMi7L9Ltr6z9kPi9czj2K1lbI2SWmexzGasammewWzF20W37V1X6SUkgfWGSOSMFkIbrGOZexkva4+ascbni+CdeqPh8e3Jq9UpKZr6eMHfkAVunmdE7K++X/AIkrkMVwRz35gXD5AlY8OH1ce1k0v7XOLm/idi826701jwVUuf0bxF725ZRZw2G24/MLfhBKIiAoIRSgjKrc4908FdVqo5p4INdRcz6u8yvqzQj3Bxd5isiyailQq7KbIKFBaq7JZBjupwd4UGkCybJZBhRQhsrbdYdf6ELchayTpY+DvFq2YQSiIgIiICtVHNPBXVaqOaeCDBoR8McXeYrIsrFAPhji7zFZNkFNksqrJZBTZLKqyWQU2SyqslkGJKPjR8HeLVswtbN0sfB3i1bIIJREQEREBWqjmngrqtVHNPBBiYf0Y4u8xWTZY+G9GOLvMVl2QUWSy50aYDklROREJIHysbCZAC7I6wPbt4JiWP1cTYXiGncypfFFHeWQODpGZveGXYBt3IOisllzuKaTzUslPHPFEdc52udE95DGB7Ghwu0X2vV52kx5e6jawFrIXyGW557WglgFvmPug3lkyrC0fxM1VLFUFoYZW5i0EkD3iN/0WfZBhz9LHwd4tWwC19V00fB3i1bAIJREQEREBWqjmngrqtzC4KDGw0fCHF3mKy7LXwVjImBr73BO5pO9yr9sw9rvwd6IOdGhZ5HUxOjp3VE0kzopS1pID33bd+W42LY4pgkssNIxpbenmglkuTa0bLOts37VsfbEPa78Heie2Ie134P9EGvx/R91VK25aI+TTwOvzg6QsLHAfIsusPD9FpopYZHPbIW087J5LkOdNK6+YC27q+i3ntiHtd+DvRPbEPa78HeiDVaMUVZTQw00scGriaWulZM4u3k3yZLbz2robLD9sQ9rvwd6J7Yh7Xfg70QRV9LHwf4tWeFrzIJJGObchocDcEby30WwCCUREBERAUWUogtugad4VPJWd0KUQRyVndCclZ3QpRBHJWd0JyVndClEEclZ3QnJWdgUogqbEBuFlWiICIiD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9431" y="914400"/>
            <a:ext cx="843374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/>
              <a:t>Bibliotheca</a:t>
            </a:r>
            <a:r>
              <a:rPr lang="de-DE" sz="2800" kern="0" dirty="0"/>
              <a:t>,  Quo vadis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Bibliothek </a:t>
            </a:r>
            <a:r>
              <a:rPr lang="de-DE" sz="2400" kern="0" dirty="0" smtClean="0">
                <a:latin typeface="+mn-lt"/>
                <a:cs typeface="+mn-cs"/>
                <a:sym typeface="Wingdings" panose="05000000000000000000" pitchFamily="2" charset="2"/>
              </a:rPr>
              <a:t> Forschungseinrichtung?</a:t>
            </a:r>
            <a:endParaRPr lang="de-DE" sz="2400" kern="0" dirty="0" smtClean="0">
              <a:latin typeface="+mn-lt"/>
              <a:cs typeface="+mn-cs"/>
            </a:endParaRPr>
          </a:p>
          <a:p>
            <a:pPr lvl="2">
              <a:spcBef>
                <a:spcPct val="20000"/>
              </a:spcBef>
              <a:buClr>
                <a:srgbClr val="4F81BD"/>
              </a:buClr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dirty="0" smtClean="0"/>
              <a:t>Fünf </a:t>
            </a:r>
            <a:r>
              <a:rPr lang="de-DE" sz="2400" dirty="0"/>
              <a:t>Gesetze der </a:t>
            </a:r>
            <a:r>
              <a:rPr lang="de-DE" sz="2400" dirty="0" smtClean="0"/>
              <a:t>Bibliothekswissenschaft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err="1" smtClean="0">
                <a:latin typeface="+mn-lt"/>
                <a:cs typeface="+mn-cs"/>
              </a:rPr>
              <a:t>Ranganathan</a:t>
            </a:r>
            <a:r>
              <a:rPr lang="de-DE" sz="2000" kern="0" dirty="0" smtClean="0">
                <a:latin typeface="+mn-lt"/>
                <a:cs typeface="+mn-cs"/>
              </a:rPr>
              <a:t> 1932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>
                <a:latin typeface="+mn-lt"/>
                <a:cs typeface="+mn-cs"/>
              </a:rPr>
              <a:t>Bücher sind zum Benutzen da („Books </a:t>
            </a:r>
            <a:r>
              <a:rPr lang="de-DE" sz="2000" kern="0" dirty="0" err="1">
                <a:latin typeface="+mn-lt"/>
                <a:cs typeface="+mn-cs"/>
              </a:rPr>
              <a:t>are</a:t>
            </a:r>
            <a:r>
              <a:rPr lang="de-DE" sz="2000" kern="0" dirty="0">
                <a:latin typeface="+mn-lt"/>
                <a:cs typeface="+mn-cs"/>
              </a:rPr>
              <a:t> for </a:t>
            </a:r>
            <a:r>
              <a:rPr lang="de-DE" sz="2000" kern="0" dirty="0" err="1">
                <a:latin typeface="+mn-lt"/>
                <a:cs typeface="+mn-cs"/>
              </a:rPr>
              <a:t>use</a:t>
            </a:r>
            <a:r>
              <a:rPr lang="de-DE" sz="2000" kern="0" dirty="0">
                <a:latin typeface="+mn-lt"/>
                <a:cs typeface="+mn-cs"/>
              </a:rPr>
              <a:t>“)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>
                <a:latin typeface="+mn-lt"/>
                <a:cs typeface="+mn-cs"/>
              </a:rPr>
              <a:t>Jedem Leser sein Buch („Every </a:t>
            </a:r>
            <a:r>
              <a:rPr lang="de-DE" sz="2000" kern="0" dirty="0" err="1">
                <a:latin typeface="+mn-lt"/>
                <a:cs typeface="+mn-cs"/>
              </a:rPr>
              <a:t>reader</a:t>
            </a:r>
            <a:r>
              <a:rPr lang="de-DE" sz="2000" kern="0" dirty="0">
                <a:latin typeface="+mn-lt"/>
                <a:cs typeface="+mn-cs"/>
              </a:rPr>
              <a:t> </a:t>
            </a:r>
            <a:r>
              <a:rPr lang="de-DE" sz="2000" kern="0" dirty="0" err="1">
                <a:latin typeface="+mn-lt"/>
                <a:cs typeface="+mn-cs"/>
              </a:rPr>
              <a:t>his</a:t>
            </a:r>
            <a:r>
              <a:rPr lang="de-DE" sz="2000" kern="0" dirty="0">
                <a:latin typeface="+mn-lt"/>
                <a:cs typeface="+mn-cs"/>
              </a:rPr>
              <a:t> </a:t>
            </a:r>
            <a:r>
              <a:rPr lang="de-DE" sz="2000" kern="0" dirty="0" err="1">
                <a:latin typeface="+mn-lt"/>
                <a:cs typeface="+mn-cs"/>
              </a:rPr>
              <a:t>book</a:t>
            </a:r>
            <a:r>
              <a:rPr lang="de-DE" sz="2000" kern="0" dirty="0">
                <a:latin typeface="+mn-lt"/>
                <a:cs typeface="+mn-cs"/>
              </a:rPr>
              <a:t>“)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Jedem </a:t>
            </a:r>
            <a:r>
              <a:rPr lang="de-DE" sz="2000" kern="0" dirty="0">
                <a:latin typeface="+mn-lt"/>
                <a:cs typeface="+mn-cs"/>
              </a:rPr>
              <a:t>Buch seinen Leser („Every </a:t>
            </a:r>
            <a:r>
              <a:rPr lang="de-DE" sz="2000" kern="0" dirty="0" err="1">
                <a:latin typeface="+mn-lt"/>
                <a:cs typeface="+mn-cs"/>
              </a:rPr>
              <a:t>book</a:t>
            </a:r>
            <a:r>
              <a:rPr lang="de-DE" sz="2000" kern="0" dirty="0">
                <a:latin typeface="+mn-lt"/>
                <a:cs typeface="+mn-cs"/>
              </a:rPr>
              <a:t> </a:t>
            </a:r>
            <a:r>
              <a:rPr lang="de-DE" sz="2000" kern="0" dirty="0" err="1">
                <a:latin typeface="+mn-lt"/>
                <a:cs typeface="+mn-cs"/>
              </a:rPr>
              <a:t>its</a:t>
            </a:r>
            <a:r>
              <a:rPr lang="de-DE" sz="2000" kern="0" dirty="0">
                <a:latin typeface="+mn-lt"/>
                <a:cs typeface="+mn-cs"/>
              </a:rPr>
              <a:t> </a:t>
            </a:r>
            <a:r>
              <a:rPr lang="de-DE" sz="2000" kern="0" dirty="0" err="1">
                <a:latin typeface="+mn-lt"/>
                <a:cs typeface="+mn-cs"/>
              </a:rPr>
              <a:t>reader</a:t>
            </a:r>
            <a:r>
              <a:rPr lang="de-DE" sz="2000" kern="0" dirty="0">
                <a:latin typeface="+mn-lt"/>
                <a:cs typeface="+mn-cs"/>
              </a:rPr>
              <a:t>“)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Die </a:t>
            </a:r>
            <a:r>
              <a:rPr lang="de-DE" sz="2000" kern="0" dirty="0">
                <a:latin typeface="+mn-lt"/>
                <a:cs typeface="+mn-cs"/>
              </a:rPr>
              <a:t>Zeit des Lesers sparen („Save the time of the </a:t>
            </a:r>
            <a:r>
              <a:rPr lang="de-DE" sz="2000" kern="0" dirty="0" err="1">
                <a:latin typeface="+mn-lt"/>
                <a:cs typeface="+mn-cs"/>
              </a:rPr>
              <a:t>reader</a:t>
            </a:r>
            <a:r>
              <a:rPr lang="de-DE" sz="2000" kern="0" dirty="0">
                <a:latin typeface="+mn-lt"/>
                <a:cs typeface="+mn-cs"/>
              </a:rPr>
              <a:t>“)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>
                <a:latin typeface="+mn-lt"/>
                <a:cs typeface="+mn-cs"/>
              </a:rPr>
              <a:t>Eine Bibliothek ist ein wachsender Organismus</a:t>
            </a:r>
            <a:endParaRPr lang="de-DE" sz="20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271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E5BBD-0496-46D8-A5B0-32E8793F8833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2048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0485" name="AutoShape 2" descr="data:image/jpeg;base64,/9j/4AAQSkZJRgABAQAAAQABAAD/2wCEAAkGBg8QDxIPDxAPDQ8PEBINDQ4NEA8QERURFBAVFBUQFRQjGyYeFxkjGRIVHy8gIyc1LCwsFioxNTwqNSYrLCkBCQoKDgwOGg8PGCkfHiQ1MSkpNSw1NS01MjUrLDUqLywvNSwtMywtKTUpNTYsLDQsLDYpLCk2LCk1LCksLCwpKf/AABEIAHgAeAMBIgACEQEDEQH/xAAbAAEAAQUBAAAAAAAAAAAAAAAAAQIDBAUGB//EADoQAAEDAgIFCQcDBAMAAAAAAAEAAgMEEQUSBhMhMXEUMjNBUVKxstEVIiNhgZGSB3KhY3OCk0JUYv/EABoBAQACAwEAAAAAAAAAAAAAAAADBAECBQb/xAAoEQEAAgECBAQHAAAAAAAAAAAAAQIDERIEITFBBRRRoRVCUlOB0fH/2gAMAwEAAhEDEQA/APcUREBERARFF0Eol0QEUXU3QEREBERAREQFBUrndOKx8VLmje6M6xozMNjYntUmOk5LRWO7W9ttZs6FQ42C8zopqyVkj2VExbC0PkJlIsDfd280qYJaySKSVtRMWRdITKQdvyV6fD5jXW8clSOLifll3rsRNyGtvbr3KOXv7g+4XIxYDiBF2zOsRfpx17Vahwuve+SNszy6LLn+Ns94Eix69y08pX7kNvMT9Euz5e/uD7hOXv7g+4XndLBiFS57IJpSY+feXKBc2tftuCtVMcTMM07aiXV0ztXMdcQQ69rAde0qX4dz03x/ejXzffbL1k4g/uD7qY8UF7OGX7WXgrtJK7/tVH+xy6XQPFKiV1RrZZJtW2JzdY4utcuv4LGfw6+Gk3mYZxcXXJbbEPYmPB3KtaWjrCzLm5rgC08dtlt2PuFzFxWiIgIiIC479UpctBf+qwfyuxXEfq5G92HWY1zzrYzZjS42ueoKxws6ZqzPqizRrjlpdAaqN8FfrXObGIWaxzRdwaRLcgdqzqWajGG1rqOWWZoDdYZmhpB6gNg6l5vheMVtNHPFHBJlqmCKXNBITlAcPdPUffKUOM1sNPNTMgk1dTbW5oJC7YOo22Lu5McWva27rMTpr6OZS2lYjTtPu7XRetzYfiLr81jD9w9ZOheLaqjqagk2ZPA1x/8AOYZv4euBw/Ga2CCeCOCTV1QDZc0EhNhe2U9W8qKfF6xlLJSNgl1UzxJIdTJnuLWsf8Qs5KVvF41jnMT+GKWmu2dOkS9fiApKpsYtmrqx72/2mxX8x/lcxI62HYwO7VEbf3tXIS6WYi6eCd0UjpKVuSEGCTLa1rkdZ+fyV2g04xKAzllNflMpnla+le4ZiOodQVWMU056xM8u/pP6Tbot2mI5+8OfMi7L9Ltr6z9kPi9czj2K1lbI2SWmexzGasammewWzF20W37V1X6SUkgfWGSOSMFkIbrGOZexkva4+ascbni+CdeqPh8e3Jq9UpKZr6eMHfkAVunmdE7K++X/AIkrkMVwRz35gXD5AlY8OH1ce1k0v7XOLm/idi826701jwVUuf0bxF725ZRZw2G24/MLfhBKIiAoIRSgjKrc4908FdVqo5p4INdRcz6u8yvqzQj3Bxd5isiyailQq7KbIKFBaq7JZBjupwd4UGkCybJZBhRQhsrbdYdf6ELchayTpY+DvFq2YQSiIgIiICtVHNPBXVaqOaeCDBoR8McXeYrIsrFAPhji7zFZNkFNksqrJZBTZLKqyWQU2SyqslkGJKPjR8HeLVswtbN0sfB3i1bIIJREQEREBWqjmngrqtVHNPBBiYf0Y4u8xWTZY+G9GOLvMVl2QUWSy50aYDklROREJIHysbCZAC7I6wPbt4JiWP1cTYXiGncypfFFHeWQODpGZveGXYBt3IOisllzuKaTzUslPHPFEdc52udE95DGB7Ghwu0X2vV52kx5e6jawFrIXyGW557WglgFvmPug3lkyrC0fxM1VLFUFoYZW5i0EkD3iN/0WfZBhz9LHwd4tWwC19V00fB3i1bAIJREQEREBWqjmngrqtzC4KDGw0fCHF3mKy7LXwVjImBr73BO5pO9yr9sw9rvwd6IOdGhZ5HUxOjp3VE0kzopS1pID33bd+W42LY4pgkssNIxpbenmglkuTa0bLOts37VsfbEPa78Heie2Ie134P9EGvx/R91VK25aI+TTwOvzg6QsLHAfIsusPD9FpopYZHPbIW087J5LkOdNK6+YC27q+i3ntiHtd+DvRPbEPa78HeiDVaMUVZTQw00scGriaWulZM4u3k3yZLbz2robLD9sQ9rvwd6J7Yh7Xfg70QRV9LHwf4tWeFrzIJJGObchocDcEby30WwCCUREBERAUWUogtugad4VPJWd0KUQRyVndCclZ3QpRBHJWd0JyVndClEEclZ3QnJWdgUogqbEBuFlWiICIiD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9431" y="914400"/>
            <a:ext cx="843374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Bibliotheca,  Quo vadis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ZBW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2" y="1885555"/>
            <a:ext cx="8324850" cy="37052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54170" y="5458896"/>
            <a:ext cx="5076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</a:t>
            </a:r>
            <a:r>
              <a:rPr lang="de-DE" sz="1400" dirty="0"/>
              <a:t>: Tochtermann, K. (2013): 10 Thesen zum künftigen Profil wissenschaftlicher Informations-Infrastruktureinrichtungen mit überregionaler Bedeutung</a:t>
            </a:r>
          </a:p>
        </p:txBody>
      </p:sp>
    </p:spTree>
    <p:extLst>
      <p:ext uri="{BB962C8B-B14F-4D97-AF65-F5344CB8AC3E}">
        <p14:creationId xmlns:p14="http://schemas.microsoft.com/office/powerpoint/2010/main" val="11180711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utoUpdateAnimBg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E5BBD-0496-46D8-A5B0-32E8793F8833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2048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0485" name="AutoShape 2" descr="data:image/jpeg;base64,/9j/4AAQSkZJRgABAQAAAQABAAD/2wCEAAkGBg8QDxIPDxAPDQ8PEBINDQ4NEA8QERURFBAVFBUQFRQjGyYeFxkjGRIVHy8gIyc1LCwsFioxNTwqNSYrLCkBCQoKDgwOGg8PGCkfHiQ1MSkpNSw1NS01MjUrLDUqLywvNSwtMywtKTUpNTYsLDQsLDYpLCk2LCk1LCksLCwpKf/AABEIAHgAeAMBIgACEQEDEQH/xAAbAAEAAQUBAAAAAAAAAAAAAAAAAQIDBAUGB//EADoQAAEDAgIFCQcDBAMAAAAAAAEAAgMEEQUSBhMhMXEUMjNBUVKxstEVIiNhgZGSB3KhY3OCk0JUYv/EABoBAQACAwEAAAAAAAAAAAAAAAADBAECBQb/xAAoEQEAAgECBAQHAAAAAAAAAAAAAQIDERIEITFBBRRRoRVCUlOB0fH/2gAMAwEAAhEDEQA/APcUREBERARFF0Eol0QEUXU3QEREBERAREQFBUrndOKx8VLmje6M6xozMNjYntUmOk5LRWO7W9ttZs6FQ42C8zopqyVkj2VExbC0PkJlIsDfd280qYJaySKSVtRMWRdITKQdvyV6fD5jXW8clSOLifll3rsRNyGtvbr3KOXv7g+4XIxYDiBF2zOsRfpx17Vahwuve+SNszy6LLn+Ns94Eix69y08pX7kNvMT9Euz5e/uD7hOXv7g+4XndLBiFS57IJpSY+feXKBc2tftuCtVMcTMM07aiXV0ztXMdcQQ69rAde0qX4dz03x/ejXzffbL1k4g/uD7qY8UF7OGX7WXgrtJK7/tVH+xy6XQPFKiV1RrZZJtW2JzdY4utcuv4LGfw6+Gk3mYZxcXXJbbEPYmPB3KtaWjrCzLm5rgC08dtlt2PuFzFxWiIgIiIC479UpctBf+qwfyuxXEfq5G92HWY1zzrYzZjS42ueoKxws6ZqzPqizRrjlpdAaqN8FfrXObGIWaxzRdwaRLcgdqzqWajGG1rqOWWZoDdYZmhpB6gNg6l5vheMVtNHPFHBJlqmCKXNBITlAcPdPUffKUOM1sNPNTMgk1dTbW5oJC7YOo22Lu5McWva27rMTpr6OZS2lYjTtPu7XRetzYfiLr81jD9w9ZOheLaqjqagk2ZPA1x/8AOYZv4euBw/Ga2CCeCOCTV1QDZc0EhNhe2U9W8qKfF6xlLJSNgl1UzxJIdTJnuLWsf8Qs5KVvF41jnMT+GKWmu2dOkS9fiApKpsYtmrqx72/2mxX8x/lcxI62HYwO7VEbf3tXIS6WYi6eCd0UjpKVuSEGCTLa1rkdZ+fyV2g04xKAzllNflMpnla+le4ZiOodQVWMU056xM8u/pP6Tbot2mI5+8OfMi7L9Ltr6z9kPi9czj2K1lbI2SWmexzGasammewWzF20W37V1X6SUkgfWGSOSMFkIbrGOZexkva4+ascbni+CdeqPh8e3Jq9UpKZr6eMHfkAVunmdE7K++X/AIkrkMVwRz35gXD5AlY8OH1ce1k0v7XOLm/idi826701jwVUuf0bxF725ZRZw2G24/MLfhBKIiAoIRSgjKrc4908FdVqo5p4INdRcz6u8yvqzQj3Bxd5isiyailQq7KbIKFBaq7JZBjupwd4UGkCybJZBhRQhsrbdYdf6ELchayTpY+DvFq2YQSiIgIiICtVHNPBXVaqOaeCDBoR8McXeYrIsrFAPhji7zFZNkFNksqrJZBTZLKqyWQU2SyqslkGJKPjR8HeLVswtbN0sfB3i1bIIJREQEREBWqjmngrqtVHNPBBiYf0Y4u8xWTZY+G9GOLvMVl2QUWSy50aYDklROREJIHysbCZAC7I6wPbt4JiWP1cTYXiGncypfFFHeWQODpGZveGXYBt3IOisllzuKaTzUslPHPFEdc52udE95DGB7Ghwu0X2vV52kx5e6jawFrIXyGW557WglgFvmPug3lkyrC0fxM1VLFUFoYZW5i0EkD3iN/0WfZBhz9LHwd4tWwC19V00fB3i1bAIJREQEREBWqjmngrqtzC4KDGw0fCHF3mKy7LXwVjImBr73BO5pO9yr9sw9rvwd6IOdGhZ5HUxOjp3VE0kzopS1pID33bd+W42LY4pgkssNIxpbenmglkuTa0bLOts37VsfbEPa78Heie2Ie134P9EGvx/R91VK25aI+TTwOvzg6QsLHAfIsusPD9FpopYZHPbIW087J5LkOdNK6+YC27q+i3ntiHtd+DvRPbEPa78HeiDVaMUVZTQw00scGriaWulZM4u3k3yZLbz2robLD9sQ9rvwd6J7Yh7Xfg70QRV9LHwf4tWeFrzIJJGObchocDcEby30WwCCUREBERAUWUogtugad4VPJWd0KUQRyVndCclZ3QpRBHJWd0JyVndClEEclZ3QnJWdgUogqbEBuFlWiICIiD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9431" y="914400"/>
            <a:ext cx="7784457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>
                <a:latin typeface="+mn-lt"/>
                <a:cs typeface="+mn-cs"/>
              </a:rPr>
              <a:t>Quo vadis?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Bibliothek </a:t>
            </a:r>
            <a:r>
              <a:rPr lang="de-DE" sz="2400" kern="0" dirty="0" smtClean="0">
                <a:latin typeface="+mn-lt"/>
                <a:cs typeface="+mn-cs"/>
                <a:sym typeface="Wingdings" panose="05000000000000000000" pitchFamily="2" charset="2"/>
              </a:rPr>
              <a:t> Forschungseinrichtung?</a:t>
            </a: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Praxisbeispiel ZB MED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9" y="1641103"/>
            <a:ext cx="1872208" cy="106781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67544" y="2564904"/>
            <a:ext cx="7784457" cy="358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Evaluierungskommission </a:t>
            </a:r>
            <a:r>
              <a:rPr lang="de-DE" sz="2000" kern="0" dirty="0">
                <a:latin typeface="+mn-lt"/>
                <a:cs typeface="+mn-cs"/>
              </a:rPr>
              <a:t>der Leibniz Gemeinschaft </a:t>
            </a:r>
            <a:endParaRPr lang="de-DE" sz="2000" kern="0" dirty="0" smtClean="0">
              <a:latin typeface="+mn-lt"/>
              <a:cs typeface="+mn-cs"/>
            </a:endParaRP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In allen </a:t>
            </a:r>
            <a:r>
              <a:rPr lang="de-DE" sz="2000" kern="0" dirty="0">
                <a:latin typeface="+mn-lt"/>
                <a:cs typeface="+mn-cs"/>
              </a:rPr>
              <a:t>Geschäftsbereichen </a:t>
            </a:r>
            <a:endParaRPr lang="de-DE" sz="2000" kern="0" dirty="0" smtClean="0">
              <a:latin typeface="+mn-lt"/>
              <a:cs typeface="+mn-cs"/>
            </a:endParaRPr>
          </a:p>
          <a:p>
            <a:pPr marL="2628900" lvl="5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>
                <a:latin typeface="+mn-lt"/>
                <a:cs typeface="+mn-cs"/>
              </a:rPr>
              <a:t>positiv bis </a:t>
            </a:r>
            <a:r>
              <a:rPr lang="de-DE" sz="2000" kern="0" dirty="0" smtClean="0">
                <a:latin typeface="+mn-lt"/>
                <a:cs typeface="+mn-cs"/>
              </a:rPr>
              <a:t>sehr positiv bewertet</a:t>
            </a:r>
            <a:endParaRPr lang="de-DE" sz="2000" kern="0" dirty="0">
              <a:latin typeface="+mn-lt"/>
              <a:cs typeface="+mn-cs"/>
            </a:endParaRP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/>
              <a:t>Senat der Leibniz </a:t>
            </a:r>
            <a:r>
              <a:rPr lang="de-DE" sz="2000" dirty="0" smtClean="0"/>
              <a:t>Gemeinschaft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Empfehlung: </a:t>
            </a:r>
            <a:r>
              <a:rPr lang="de-DE" sz="2000" dirty="0"/>
              <a:t>Einstellung der Förderung der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ZB </a:t>
            </a:r>
            <a:r>
              <a:rPr lang="de-DE" sz="2000" dirty="0"/>
              <a:t>MED </a:t>
            </a:r>
            <a:endParaRPr lang="de-DE" sz="2000" dirty="0" smtClean="0"/>
          </a:p>
          <a:p>
            <a:pPr lvl="3">
              <a:spcBef>
                <a:spcPct val="20000"/>
              </a:spcBef>
              <a:buClr>
                <a:srgbClr val="4F81BD"/>
              </a:buClr>
              <a:defRPr/>
            </a:pPr>
            <a:r>
              <a:rPr lang="de-DE" sz="2000" kern="0" dirty="0" smtClean="0">
                <a:latin typeface="+mn-lt"/>
                <a:cs typeface="+mn-cs"/>
                <a:sym typeface="Wingdings" panose="05000000000000000000" pitchFamily="2" charset="2"/>
              </a:rPr>
              <a:t> </a:t>
            </a:r>
            <a:r>
              <a:rPr lang="de-DE" sz="2000" kern="0" dirty="0" smtClean="0">
                <a:latin typeface="+mn-lt"/>
                <a:cs typeface="+mn-cs"/>
              </a:rPr>
              <a:t>Werden Wissenschaftliche </a:t>
            </a:r>
            <a:r>
              <a:rPr lang="de-DE" sz="2000" kern="0" dirty="0">
                <a:latin typeface="+mn-lt"/>
                <a:cs typeface="+mn-cs"/>
              </a:rPr>
              <a:t>Bibliotheken mit Forschungsinstituten </a:t>
            </a:r>
            <a:r>
              <a:rPr lang="de-DE" sz="2000" i="1" kern="0" dirty="0" smtClean="0">
                <a:latin typeface="+mn-lt"/>
                <a:cs typeface="+mn-cs"/>
              </a:rPr>
              <a:t>verwechselt</a:t>
            </a:r>
            <a:r>
              <a:rPr lang="de-DE" sz="2000" kern="0" dirty="0" smtClean="0">
                <a:latin typeface="+mn-lt"/>
                <a:cs typeface="+mn-cs"/>
              </a:rPr>
              <a:t>?</a:t>
            </a:r>
          </a:p>
          <a:p>
            <a:pPr lvl="3">
              <a:spcBef>
                <a:spcPct val="20000"/>
              </a:spcBef>
              <a:buClr>
                <a:srgbClr val="4F81BD"/>
              </a:buClr>
              <a:defRPr/>
            </a:pPr>
            <a:r>
              <a:rPr lang="de-DE" sz="2000" kern="0" dirty="0" smtClean="0">
                <a:latin typeface="+mn-lt"/>
                <a:cs typeface="+mn-cs"/>
                <a:sym typeface="Wingdings" panose="05000000000000000000" pitchFamily="2" charset="2"/>
              </a:rPr>
              <a:t> </a:t>
            </a:r>
            <a:r>
              <a:rPr lang="de-DE" sz="2000" kern="0" dirty="0" smtClean="0">
                <a:latin typeface="+mn-lt"/>
                <a:cs typeface="+mn-cs"/>
              </a:rPr>
              <a:t>Wie sind </a:t>
            </a:r>
            <a:r>
              <a:rPr lang="de-DE" sz="2000" kern="0" dirty="0">
                <a:latin typeface="+mn-lt"/>
                <a:cs typeface="+mn-cs"/>
              </a:rPr>
              <a:t>Forschungsleistungen </a:t>
            </a:r>
            <a:r>
              <a:rPr lang="de-DE" sz="2000" kern="0" dirty="0" smtClean="0">
                <a:latin typeface="+mn-lt"/>
                <a:cs typeface="+mn-cs"/>
              </a:rPr>
              <a:t>wissenschaftlicher Bibliotheken zu </a:t>
            </a:r>
            <a:r>
              <a:rPr lang="de-DE" sz="2000" i="1" kern="0" dirty="0" smtClean="0">
                <a:latin typeface="+mn-lt"/>
                <a:cs typeface="+mn-cs"/>
              </a:rPr>
              <a:t>beurteilen</a:t>
            </a:r>
            <a:r>
              <a:rPr lang="de-DE" sz="2000" kern="0" dirty="0" smtClean="0">
                <a:latin typeface="+mn-lt"/>
                <a:cs typeface="+mn-cs"/>
              </a:rPr>
              <a:t>?</a:t>
            </a: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713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utoUpdateAnimBg="0"/>
      <p:bldP spid="20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E5BBD-0496-46D8-A5B0-32E8793F8833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2048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0485" name="AutoShape 2" descr="data:image/jpeg;base64,/9j/4AAQSkZJRgABAQAAAQABAAD/2wCEAAkGBg8QDxIPDxAPDQ8PEBINDQ4NEA8QERURFBAVFBUQFRQjGyYeFxkjGRIVHy8gIyc1LCwsFioxNTwqNSYrLCkBCQoKDgwOGg8PGCkfHiQ1MSkpNSw1NS01MjUrLDUqLywvNSwtMywtKTUpNTYsLDQsLDYpLCk2LCk1LCksLCwpKf/AABEIAHgAeAMBIgACEQEDEQH/xAAbAAEAAQUBAAAAAAAAAAAAAAAAAQIDBAUGB//EADoQAAEDAgIFCQcDBAMAAAAAAAEAAgMEEQUSBhMhMXEUMjNBUVKxstEVIiNhgZGSB3KhY3OCk0JUYv/EABoBAQACAwEAAAAAAAAAAAAAAAADBAECBQb/xAAoEQEAAgECBAQHAAAAAAAAAAAAAQIDERIEITFBBRRRoRVCUlOB0fH/2gAMAwEAAhEDEQA/APcUREBERARFF0Eol0QEUXU3QEREBERAREQFBUrndOKx8VLmje6M6xozMNjYntUmOk5LRWO7W9ttZs6FQ42C8zopqyVkj2VExbC0PkJlIsDfd280qYJaySKSVtRMWRdITKQdvyV6fD5jXW8clSOLifll3rsRNyGtvbr3KOXv7g+4XIxYDiBF2zOsRfpx17Vahwuve+SNszy6LLn+Ns94Eix69y08pX7kNvMT9Euz5e/uD7hOXv7g+4XndLBiFS57IJpSY+feXKBc2tftuCtVMcTMM07aiXV0ztXMdcQQ69rAde0qX4dz03x/ejXzffbL1k4g/uD7qY8UF7OGX7WXgrtJK7/tVH+xy6XQPFKiV1RrZZJtW2JzdY4utcuv4LGfw6+Gk3mYZxcXXJbbEPYmPB3KtaWjrCzLm5rgC08dtlt2PuFzFxWiIgIiIC479UpctBf+qwfyuxXEfq5G92HWY1zzrYzZjS42ueoKxws6ZqzPqizRrjlpdAaqN8FfrXObGIWaxzRdwaRLcgdqzqWajGG1rqOWWZoDdYZmhpB6gNg6l5vheMVtNHPFHBJlqmCKXNBITlAcPdPUffKUOM1sNPNTMgk1dTbW5oJC7YOo22Lu5McWva27rMTpr6OZS2lYjTtPu7XRetzYfiLr81jD9w9ZOheLaqjqagk2ZPA1x/8AOYZv4euBw/Ga2CCeCOCTV1QDZc0EhNhe2U9W8qKfF6xlLJSNgl1UzxJIdTJnuLWsf8Qs5KVvF41jnMT+GKWmu2dOkS9fiApKpsYtmrqx72/2mxX8x/lcxI62HYwO7VEbf3tXIS6WYi6eCd0UjpKVuSEGCTLa1rkdZ+fyV2g04xKAzllNflMpnla+le4ZiOodQVWMU056xM8u/pP6Tbot2mI5+8OfMi7L9Ltr6z9kPi9czj2K1lbI2SWmexzGasammewWzF20W37V1X6SUkgfWGSOSMFkIbrGOZexkva4+ascbni+CdeqPh8e3Jq9UpKZr6eMHfkAVunmdE7K++X/AIkrkMVwRz35gXD5AlY8OH1ce1k0v7XOLm/idi826701jwVUuf0bxF725ZRZw2G24/MLfhBKIiAoIRSgjKrc4908FdVqo5p4INdRcz6u8yvqzQj3Bxd5isiyailQq7KbIKFBaq7JZBjupwd4UGkCybJZBhRQhsrbdYdf6ELchayTpY+DvFq2YQSiIgIiICtVHNPBXVaqOaeCDBoR8McXeYrIsrFAPhji7zFZNkFNksqrJZBTZLKqyWQU2SyqslkGJKPjR8HeLVswtbN0sfB3i1bIIJREQEREBWqjmngrqtVHNPBBiYf0Y4u8xWTZY+G9GOLvMVl2QUWSy50aYDklROREJIHysbCZAC7I6wPbt4JiWP1cTYXiGncypfFFHeWQODpGZveGXYBt3IOisllzuKaTzUslPHPFEdc52udE95DGB7Ghwu0X2vV52kx5e6jawFrIXyGW557WglgFvmPug3lkyrC0fxM1VLFUFoYZW5i0EkD3iN/0WfZBhz9LHwd4tWwC19V00fB3i1bAIJREQEREBWqjmngrqtzC4KDGw0fCHF3mKy7LXwVjImBr73BO5pO9yr9sw9rvwd6IOdGhZ5HUxOjp3VE0kzopS1pID33bd+W42LY4pgkssNIxpbenmglkuTa0bLOts37VsfbEPa78Heie2Ie134P9EGvx/R91VK25aI+TTwOvzg6QsLHAfIsusPD9FpopYZHPbIW087J5LkOdNK6+YC27q+i3ntiHtd+DvRPbEPa78HeiDVaMUVZTQw00scGriaWulZM4u3k3yZLbz2robLD9sQ9rvwd6J7Yh7Xfg70QRV9LHwf4tWeFrzIJJGObchocDcEby30WwCCUREBERAUWUogtugad4VPJWd0KUQRyVndCclZ3QpRBHJWd0JyVndClEEclZ3QnJWdgUogqbEBuFlWiICIiD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9431" y="914400"/>
            <a:ext cx="8073009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/>
              <a:t>Bibliotheca,  Quo vadis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Sicht des Wissenschaftlers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kern="0" dirty="0">
                <a:latin typeface="+mn-lt"/>
                <a:cs typeface="+mn-cs"/>
              </a:rPr>
              <a:t>Management of </a:t>
            </a:r>
            <a:r>
              <a:rPr lang="en-US" kern="0" dirty="0" smtClean="0">
                <a:latin typeface="+mn-lt"/>
                <a:cs typeface="+mn-cs"/>
              </a:rPr>
              <a:t>research </a:t>
            </a:r>
            <a:r>
              <a:rPr lang="en-US" kern="0" dirty="0">
                <a:latin typeface="+mn-lt"/>
                <a:cs typeface="+mn-cs"/>
              </a:rPr>
              <a:t>data is in the hands of the researcher, 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kern="0" dirty="0">
                <a:latin typeface="+mn-lt"/>
                <a:cs typeface="+mn-cs"/>
              </a:rPr>
              <a:t>Only a data specialist familiar with the research process </a:t>
            </a:r>
            <a:r>
              <a:rPr lang="en-US" kern="0" dirty="0" smtClean="0">
                <a:latin typeface="+mn-lt"/>
                <a:cs typeface="+mn-cs"/>
              </a:rPr>
              <a:t>and methods </a:t>
            </a:r>
            <a:r>
              <a:rPr lang="en-US" kern="0" dirty="0">
                <a:latin typeface="+mn-lt"/>
                <a:cs typeface="+mn-cs"/>
              </a:rPr>
              <a:t>used by the research group may be capable of providing any real support. </a:t>
            </a:r>
            <a:endParaRPr lang="en-US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dirty="0"/>
              <a:t>Support must be local and discipline-specific</a:t>
            </a:r>
            <a:r>
              <a:rPr lang="en-US" dirty="0" smtClean="0"/>
              <a:t>!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dirty="0"/>
              <a:t>Support must be based on sustained and proactive contact with the </a:t>
            </a:r>
            <a:r>
              <a:rPr lang="en-US" dirty="0" smtClean="0"/>
              <a:t>researcher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kern="0" dirty="0">
                <a:latin typeface="+mn-lt"/>
                <a:cs typeface="+mn-cs"/>
              </a:rPr>
              <a:t>The benefits of the support offered must be clearly visible and tangible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kern="0" dirty="0">
                <a:latin typeface="+mn-lt"/>
                <a:cs typeface="+mn-cs"/>
              </a:rPr>
              <a:t>Researchers want to be in control of the parameters that handle access to their </a:t>
            </a:r>
            <a:r>
              <a:rPr lang="en-US" kern="0" dirty="0" smtClean="0">
                <a:latin typeface="+mn-lt"/>
                <a:cs typeface="+mn-cs"/>
              </a:rPr>
              <a:t>data.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dirty="0" smtClean="0"/>
              <a:t>It </a:t>
            </a:r>
            <a:r>
              <a:rPr lang="en-US" dirty="0"/>
              <a:t>is important to build trust, because researchers perceive handing over their data to </a:t>
            </a:r>
            <a:r>
              <a:rPr lang="en-US" dirty="0" smtClean="0"/>
              <a:t>another party </a:t>
            </a:r>
            <a:r>
              <a:rPr lang="en-US" dirty="0"/>
              <a:t>as giving away their intellectual capital.</a:t>
            </a:r>
            <a:endParaRPr lang="en-US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3861048"/>
            <a:ext cx="1403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</a:t>
            </a:r>
          </a:p>
          <a:p>
            <a:r>
              <a:rPr lang="en-US" sz="1400" dirty="0" err="1"/>
              <a:t>Feijen</a:t>
            </a:r>
            <a:r>
              <a:rPr lang="en-US" sz="1400" dirty="0"/>
              <a:t> (2011): What researchers want</a:t>
            </a:r>
          </a:p>
          <a:p>
            <a:r>
              <a:rPr lang="en-US" sz="1400" dirty="0"/>
              <a:t>https://www.surf.nl/binaries/content/assets/surf/en/knowledgebase/2011/What_researchers_want.pdf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104801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7B500-8199-47BF-8C57-5339988709E0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372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9144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064" y="901253"/>
            <a:ext cx="7776344" cy="51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800" kern="0" dirty="0">
                <a:latin typeface="+mn-lt"/>
              </a:rPr>
              <a:t>Forschungsdaten</a:t>
            </a:r>
            <a:r>
              <a:rPr lang="en-US" sz="2800" kern="0" dirty="0" smtClean="0">
                <a:latin typeface="+mn-lt"/>
              </a:rPr>
              <a:t>?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dirty="0" smtClean="0"/>
              <a:t>„</a:t>
            </a:r>
            <a:r>
              <a:rPr lang="de-DE" sz="2000" i="1" dirty="0"/>
              <a:t>Unter Forschungsdaten sind […] digitale und elektronisch speicherbare, Daten zu verstehen, die im Zuge eines wissenschaftlichen Vorhabens z.B. durch Quellenforschungen, Experimente, Messungen, Erhebungen oder Befragungen entstehen“ </a:t>
            </a:r>
            <a:endParaRPr lang="de-DE" sz="2000" i="1" dirty="0" smtClean="0"/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kern="0" dirty="0" smtClean="0">
                <a:sym typeface="Wingdings" panose="05000000000000000000" pitchFamily="2" charset="2"/>
              </a:rPr>
              <a:t> </a:t>
            </a:r>
            <a:r>
              <a:rPr lang="de-DE" sz="2000" kern="0" dirty="0" smtClean="0">
                <a:sym typeface="Wingdings" panose="05000000000000000000" pitchFamily="2" charset="2"/>
              </a:rPr>
              <a:t>kein Nebenprodukt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>
                <a:sym typeface="Wingdings" panose="05000000000000000000" pitchFamily="2" charset="2"/>
              </a:rPr>
              <a:t></a:t>
            </a:r>
            <a:r>
              <a:rPr lang="de-DE" sz="2000" dirty="0" smtClean="0"/>
              <a:t>Wertvolle Ressource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/>
              <a:t>Z.T. einmalig (episodische FD)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000" kern="0" dirty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1722" y="4075059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/>
            </a:pPr>
            <a:endParaRPr lang="en-US" sz="2000" kern="0" dirty="0"/>
          </a:p>
        </p:txBody>
      </p:sp>
      <p:sp>
        <p:nvSpPr>
          <p:cNvPr id="28" name="Textfeld 27"/>
          <p:cNvSpPr txBox="1"/>
          <p:nvPr/>
        </p:nvSpPr>
        <p:spPr>
          <a:xfrm>
            <a:off x="423013" y="5007233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</a:t>
            </a:r>
            <a:r>
              <a:rPr lang="de-DE" sz="1000" i="1" dirty="0" smtClean="0"/>
              <a:t>Aufforderung zur Antragsstellung. </a:t>
            </a:r>
          </a:p>
          <a:p>
            <a:r>
              <a:rPr lang="de-DE" sz="1000" i="1" dirty="0" smtClean="0"/>
              <a:t>Informationsmanagement. Ausschreibung "Informationsinfrastrukturen für Forschungsdaten" (24.04.2010). </a:t>
            </a:r>
            <a:endParaRPr lang="de-DE" sz="1000" i="1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597" y="660400"/>
            <a:ext cx="33432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46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utoUpdateAnimBg="0"/>
      <p:bldP spid="12" grpId="0" build="p" bldLvl="5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E5BBD-0496-46D8-A5B0-32E8793F8833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2048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0485" name="AutoShape 2" descr="data:image/jpeg;base64,/9j/4AAQSkZJRgABAQAAAQABAAD/2wCEAAkGBg8QDxIPDxAPDQ8PEBINDQ4NEA8QERURFBAVFBUQFRQjGyYeFxkjGRIVHy8gIyc1LCwsFioxNTwqNSYrLCkBCQoKDgwOGg8PGCkfHiQ1MSkpNSw1NS01MjUrLDUqLywvNSwtMywtKTUpNTYsLDQsLDYpLCk2LCk1LCksLCwpKf/AABEIAHgAeAMBIgACEQEDEQH/xAAbAAEAAQUBAAAAAAAAAAAAAAAAAQIDBAUGB//EADoQAAEDAgIFCQcDBAMAAAAAAAEAAgMEEQUSBhMhMXEUMjNBUVKxstEVIiNhgZGSB3KhY3OCk0JUYv/EABoBAQACAwEAAAAAAAAAAAAAAAADBAECBQb/xAAoEQEAAgECBAQHAAAAAAAAAAAAAQIDERIEITFBBRRRoRVCUlOB0fH/2gAMAwEAAhEDEQA/APcUREBERARFF0Eol0QEUXU3QEREBERAREQFBUrndOKx8VLmje6M6xozMNjYntUmOk5LRWO7W9ttZs6FQ42C8zopqyVkj2VExbC0PkJlIsDfd280qYJaySKSVtRMWRdITKQdvyV6fD5jXW8clSOLifll3rsRNyGtvbr3KOXv7g+4XIxYDiBF2zOsRfpx17Vahwuve+SNszy6LLn+Ns94Eix69y08pX7kNvMT9Euz5e/uD7hOXv7g+4XndLBiFS57IJpSY+feXKBc2tftuCtVMcTMM07aiXV0ztXMdcQQ69rAde0qX4dz03x/ejXzffbL1k4g/uD7qY8UF7OGX7WXgrtJK7/tVH+xy6XQPFKiV1RrZZJtW2JzdY4utcuv4LGfw6+Gk3mYZxcXXJbbEPYmPB3KtaWjrCzLm5rgC08dtlt2PuFzFxWiIgIiIC479UpctBf+qwfyuxXEfq5G92HWY1zzrYzZjS42ueoKxws6ZqzPqizRrjlpdAaqN8FfrXObGIWaxzRdwaRLcgdqzqWajGG1rqOWWZoDdYZmhpB6gNg6l5vheMVtNHPFHBJlqmCKXNBITlAcPdPUffKUOM1sNPNTMgk1dTbW5oJC7YOo22Lu5McWva27rMTpr6OZS2lYjTtPu7XRetzYfiLr81jD9w9ZOheLaqjqagk2ZPA1x/8AOYZv4euBw/Ga2CCeCOCTV1QDZc0EhNhe2U9W8qKfF6xlLJSNgl1UzxJIdTJnuLWsf8Qs5KVvF41jnMT+GKWmu2dOkS9fiApKpsYtmrqx72/2mxX8x/lcxI62HYwO7VEbf3tXIS6WYi6eCd0UjpKVuSEGCTLa1rkdZ+fyV2g04xKAzllNflMpnla+le4ZiOodQVWMU056xM8u/pP6Tbot2mI5+8OfMi7L9Ltr6z9kPi9czj2K1lbI2SWmexzGasammewWzF20W37V1X6SUkgfWGSOSMFkIbrGOZexkva4+ascbni+CdeqPh8e3Jq9UpKZr6eMHfkAVunmdE7K++X/AIkrkMVwRz35gXD5AlY8OH1ce1k0v7XOLm/idi826701jwVUuf0bxF725ZRZw2G24/MLfhBKIiAoIRSgjKrc4908FdVqo5p4INdRcz6u8yvqzQj3Bxd5isiyailQq7KbIKFBaq7JZBjupwd4UGkCybJZBhRQhsrbdYdf6ELchayTpY+DvFq2YQSiIgIiICtVHNPBXVaqOaeCDBoR8McXeYrIsrFAPhji7zFZNkFNksqrJZBTZLKqyWQU2SyqslkGJKPjR8HeLVswtbN0sfB3i1bIIJREQEREBWqjmngrqtVHNPBBiYf0Y4u8xWTZY+G9GOLvMVl2QUWSy50aYDklROREJIHysbCZAC7I6wPbt4JiWP1cTYXiGncypfFFHeWQODpGZveGXYBt3IOisllzuKaTzUslPHPFEdc52udE95DGB7Ghwu0X2vV52kx5e6jawFrIXyGW557WglgFvmPug3lkyrC0fxM1VLFUFoYZW5i0EkD3iN/0WfZBhz9LHwd4tWwC19V00fB3i1bAIJREQEREBWqjmngrqtzC4KDGw0fCHF3mKy7LXwVjImBr73BO5pO9yr9sw9rvwd6IOdGhZ5HUxOjp3VE0kzopS1pID33bd+W42LY4pgkssNIxpbenmglkuTa0bLOts37VsfbEPa78Heie2Ie134P9EGvx/R91VK25aI+TTwOvzg6QsLHAfIsusPD9FpopYZHPbIW087J5LkOdNK6+YC27q+i3ntiHtd+DvRPbEPa78HeiDVaMUVZTQw00scGriaWulZM4u3k3yZLbz2robLD9sQ9rvwd6J7Yh7Xfg70QRV9LHwf4tWeFrzIJJGObchocDcEby30WwCCUREBERAUWUogtugad4VPJWd0KUQRyVndCclZ3QpRBHJWd0JyVndClEEclZ3QnJWdgUogqbEBuFlWiICIiD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9431" y="914400"/>
            <a:ext cx="843374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>
                <a:latin typeface="+mn-lt"/>
                <a:cs typeface="+mn-cs"/>
              </a:rPr>
              <a:t>Quo vadis?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Bibliothek </a:t>
            </a:r>
            <a:r>
              <a:rPr lang="de-DE" sz="2400" kern="0" dirty="0" smtClean="0">
                <a:latin typeface="+mn-lt"/>
                <a:cs typeface="+mn-cs"/>
                <a:sym typeface="Wingdings" panose="05000000000000000000" pitchFamily="2" charset="2"/>
              </a:rPr>
              <a:t> Forschungseinrichtung?</a:t>
            </a: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Unsere Antwort: </a:t>
            </a: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77" y="2994677"/>
            <a:ext cx="8969805" cy="2648886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4211960" y="3429000"/>
            <a:ext cx="2808312" cy="288032"/>
          </a:xfrm>
          <a:prstGeom prst="roundRect">
            <a:avLst/>
          </a:prstGeom>
          <a:solidFill>
            <a:srgbClr val="BBE0E3">
              <a:alpha val="3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5508104" y="4869160"/>
            <a:ext cx="2808312" cy="288032"/>
          </a:xfrm>
          <a:prstGeom prst="roundRect">
            <a:avLst/>
          </a:prstGeom>
          <a:solidFill>
            <a:srgbClr val="BBE0E3">
              <a:alpha val="3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7474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utoUpdateAnimBg="0"/>
      <p:bldP spid="4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E5BBD-0496-46D8-A5B0-32E8793F8833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20483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31150" y="9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20485" name="AutoShape 2" descr="data:image/jpeg;base64,/9j/4AAQSkZJRgABAQAAAQABAAD/2wCEAAkGBg8QDxIPDxAPDQ8PEBINDQ4NEA8QERURFBAVFBUQFRQjGyYeFxkjGRIVHy8gIyc1LCwsFioxNTwqNSYrLCkBCQoKDgwOGg8PGCkfHiQ1MSkpNSw1NS01MjUrLDUqLywvNSwtMywtKTUpNTYsLDQsLDYpLCk2LCk1LCksLCwpKf/AABEIAHgAeAMBIgACEQEDEQH/xAAbAAEAAQUBAAAAAAAAAAAAAAAAAQIDBAUGB//EADoQAAEDAgIFCQcDBAMAAAAAAAEAAgMEEQUSBhMhMXEUMjNBUVKxstEVIiNhgZGSB3KhY3OCk0JUYv/EABoBAQACAwEAAAAAAAAAAAAAAAADBAECBQb/xAAoEQEAAgECBAQHAAAAAAAAAAAAAQIDERIEITFBBRRRoRVCUlOB0fH/2gAMAwEAAhEDEQA/APcUREBERARFF0Eol0QEUXU3QEREBERAREQFBUrndOKx8VLmje6M6xozMNjYntUmOk5LRWO7W9ttZs6FQ42C8zopqyVkj2VExbC0PkJlIsDfd280qYJaySKSVtRMWRdITKQdvyV6fD5jXW8clSOLifll3rsRNyGtvbr3KOXv7g+4XIxYDiBF2zOsRfpx17Vahwuve+SNszy6LLn+Ns94Eix69y08pX7kNvMT9Euz5e/uD7hOXv7g+4XndLBiFS57IJpSY+feXKBc2tftuCtVMcTMM07aiXV0ztXMdcQQ69rAde0qX4dz03x/ejXzffbL1k4g/uD7qY8UF7OGX7WXgrtJK7/tVH+xy6XQPFKiV1RrZZJtW2JzdY4utcuv4LGfw6+Gk3mYZxcXXJbbEPYmPB3KtaWjrCzLm5rgC08dtlt2PuFzFxWiIgIiIC479UpctBf+qwfyuxXEfq5G92HWY1zzrYzZjS42ueoKxws6ZqzPqizRrjlpdAaqN8FfrXObGIWaxzRdwaRLcgdqzqWajGG1rqOWWZoDdYZmhpB6gNg6l5vheMVtNHPFHBJlqmCKXNBITlAcPdPUffKUOM1sNPNTMgk1dTbW5oJC7YOo22Lu5McWva27rMTpr6OZS2lYjTtPu7XRetzYfiLr81jD9w9ZOheLaqjqagk2ZPA1x/8AOYZv4euBw/Ga2CCeCOCTV1QDZc0EhNhe2U9W8qKfF6xlLJSNgl1UzxJIdTJnuLWsf8Qs5KVvF41jnMT+GKWmu2dOkS9fiApKpsYtmrqx72/2mxX8x/lcxI62HYwO7VEbf3tXIS6WYi6eCd0UjpKVuSEGCTLa1rkdZ+fyV2g04xKAzllNflMpnla+le4ZiOodQVWMU056xM8u/pP6Tbot2mI5+8OfMi7L9Ltr6z9kPi9czj2K1lbI2SWmexzGasammewWzF20W37V1X6SUkgfWGSOSMFkIbrGOZexkva4+ascbni+CdeqPh8e3Jq9UpKZr6eMHfkAVunmdE7K++X/AIkrkMVwRz35gXD5AlY8OH1ce1k0v7XOLm/idi826701jwVUuf0bxF725ZRZw2G24/MLfhBKIiAoIRSgjKrc4908FdVqo5p4INdRcz6u8yvqzQj3Bxd5isiyailQq7KbIKFBaq7JZBjupwd4UGkCybJZBhRQhsrbdYdf6ELchayTpY+DvFq2YQSiIgIiICtVHNPBXVaqOaeCDBoR8McXeYrIsrFAPhji7zFZNkFNksqrJZBTZLKqyWQU2SyqslkGJKPjR8HeLVswtbN0sfB3i1bIIJREQEREBWqjmngrqtVHNPBBiYf0Y4u8xWTZY+G9GOLvMVl2QUWSy50aYDklROREJIHysbCZAC7I6wPbt4JiWP1cTYXiGncypfFFHeWQODpGZveGXYBt3IOisllzuKaTzUslPHPFEdc52udE95DGB7Ghwu0X2vV52kx5e6jawFrIXyGW557WglgFvmPug3lkyrC0fxM1VLFUFoYZW5i0EkD3iN/0WfZBhz9LHwd4tWwC19V00fB3i1bAIJREQEREBWqjmngrqtzC4KDGw0fCHF3mKy7LXwVjImBr73BO5pO9yr9sw9rvwd6IOdGhZ5HUxOjp3VE0kzopS1pID33bd+W42LY4pgkssNIxpbenmglkuTa0bLOts37VsfbEPa78Heie2Ie134P9EGvx/R91VK25aI+TTwOvzg6QsLHAfIsusPD9FpopYZHPbIW087J5LkOdNK6+YC27q+i3ntiHtd+DvRPbEPa78HeiDVaMUVZTQw00scGriaWulZM4u3k3yZLbz2robLD9sQ9rvwd6J7Yh7Xfg70QRV9LHwf4tWeFrzIJJGObchocDcEby30WwCCUREBERAUWUogtugad4VPJWd0KUQRyVndCclZ3QpRBHJWd0JyVndClEEclZ3QnJWdgUogqbEBuFlWiICIiD/9k=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36513" y="-27384"/>
            <a:ext cx="9180513" cy="432197"/>
            <a:chOff x="-36513" y="-27384"/>
            <a:chExt cx="9180513" cy="432197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-36513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1800225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Forschungsdaten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635896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08850" y="-26988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Quo vadis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9431" y="914400"/>
            <a:ext cx="843374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>
                <a:latin typeface="+mn-lt"/>
                <a:cs typeface="+mn-cs"/>
              </a:rPr>
              <a:t>Quo vadis?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kern="0" dirty="0" smtClean="0">
                <a:latin typeface="+mn-lt"/>
                <a:cs typeface="+mn-cs"/>
              </a:rPr>
              <a:t>Bibliothek </a:t>
            </a:r>
            <a:r>
              <a:rPr lang="de-DE" sz="2400" kern="0" dirty="0" smtClean="0">
                <a:latin typeface="+mn-lt"/>
                <a:cs typeface="+mn-cs"/>
                <a:sym typeface="Wingdings" panose="05000000000000000000" pitchFamily="2" charset="2"/>
              </a:rPr>
              <a:t> Forschungseinrichtung?</a:t>
            </a: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  <a:cs typeface="+mn-cs"/>
              </a:rPr>
              <a:t>Ihr Fazit?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 smtClean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8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937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78C93-FCB5-43C3-8247-BED174915782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97913" cy="68133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Quellen:</a:t>
            </a:r>
          </a:p>
          <a:p>
            <a:r>
              <a:rPr lang="de-DE" sz="1900" dirty="0"/>
              <a:t>Büttner, </a:t>
            </a:r>
            <a:r>
              <a:rPr lang="de-DE" sz="1900" dirty="0" smtClean="0"/>
              <a:t>St.; </a:t>
            </a:r>
            <a:r>
              <a:rPr lang="de-DE" sz="1900" dirty="0"/>
              <a:t>Enke, H.; Helbig, K.; Hobohm, H.-C.; Kindling, M.; Ludwig, J.; Neumann, J.; Pampel, H</a:t>
            </a:r>
            <a:r>
              <a:rPr lang="de-DE" sz="1900" dirty="0" smtClean="0"/>
              <a:t>. (2016):</a:t>
            </a:r>
            <a:r>
              <a:rPr lang="de-DE" sz="1900" dirty="0"/>
              <a:t/>
            </a:r>
            <a:br>
              <a:rPr lang="de-DE" sz="1900" dirty="0"/>
            </a:br>
            <a:r>
              <a:rPr lang="de-DE" sz="1900" dirty="0"/>
              <a:t>Lehrbuch Forschungsdatenmanagement</a:t>
            </a:r>
            <a:br>
              <a:rPr lang="de-DE" sz="1900" dirty="0"/>
            </a:br>
            <a:r>
              <a:rPr lang="de-DE" sz="1900" dirty="0"/>
              <a:t>In: </a:t>
            </a:r>
            <a:r>
              <a:rPr lang="de-DE" sz="1900" dirty="0" smtClean="0"/>
              <a:t>handbuch.io</a:t>
            </a:r>
            <a:r>
              <a:rPr lang="de-DE" sz="1900" dirty="0"/>
              <a:t/>
            </a:r>
            <a:br>
              <a:rPr lang="de-DE" sz="1900" dirty="0"/>
            </a:br>
            <a:r>
              <a:rPr lang="de-DE" sz="1900" dirty="0">
                <a:hlinkClick r:id="rId3"/>
              </a:rPr>
              <a:t>https://handbuch.tib.eu/w/Lehrbuch_Forschungsdatenmanagement</a:t>
            </a:r>
            <a:endParaRPr lang="de-DE" sz="1900" dirty="0"/>
          </a:p>
          <a:p>
            <a:r>
              <a:rPr lang="de-DE" sz="1900" dirty="0"/>
              <a:t>Büttner, </a:t>
            </a:r>
            <a:r>
              <a:rPr lang="de-DE" sz="1900" dirty="0" smtClean="0"/>
              <a:t>St.; </a:t>
            </a:r>
            <a:r>
              <a:rPr lang="de-DE" sz="1900" dirty="0"/>
              <a:t>Söhnitz, </a:t>
            </a:r>
            <a:r>
              <a:rPr lang="de-DE" sz="1900" dirty="0" smtClean="0"/>
              <a:t>S. </a:t>
            </a:r>
            <a:r>
              <a:rPr lang="de-DE" sz="1900" dirty="0"/>
              <a:t>(2015): Die personelle Umsetzung des Forschungsdatenmanagements - Eine Ist-Stand-Betrachtung 2014</a:t>
            </a:r>
            <a:br>
              <a:rPr lang="de-DE" sz="1900" dirty="0"/>
            </a:br>
            <a:r>
              <a:rPr lang="de-DE" sz="1900" dirty="0"/>
              <a:t>Online: </a:t>
            </a:r>
            <a:r>
              <a:rPr lang="de-DE" sz="1900" dirty="0">
                <a:hlinkClick r:id="rId4"/>
              </a:rPr>
              <a:t>http://</a:t>
            </a:r>
            <a:r>
              <a:rPr lang="de-DE" sz="1900" dirty="0" smtClean="0">
                <a:hlinkClick r:id="rId4"/>
              </a:rPr>
              <a:t>nbn-resolving.de/urn/resolver.pl?urn:nbn:de:kobv:525-10123</a:t>
            </a:r>
            <a:endParaRPr lang="de-DE" sz="1900" dirty="0" smtClean="0"/>
          </a:p>
          <a:p>
            <a:r>
              <a:rPr lang="de-DE" sz="1900" dirty="0" smtClean="0"/>
              <a:t>Checkliste </a:t>
            </a:r>
            <a:r>
              <a:rPr lang="de-DE" sz="1900" dirty="0"/>
              <a:t>zum Forschungsdaten-Management des WissGrid-Projeks, </a:t>
            </a:r>
            <a:r>
              <a:rPr lang="de-DE" sz="1900" dirty="0" smtClean="0"/>
              <a:t>Deutschland (2013): </a:t>
            </a:r>
            <a:br>
              <a:rPr lang="de-DE" sz="1900" dirty="0" smtClean="0"/>
            </a:br>
            <a:r>
              <a:rPr lang="de-DE" sz="1900" dirty="0" smtClean="0">
                <a:hlinkClick r:id="rId5"/>
              </a:rPr>
              <a:t>http</a:t>
            </a:r>
            <a:r>
              <a:rPr lang="de-DE" sz="1900" dirty="0">
                <a:hlinkClick r:id="rId5"/>
              </a:rPr>
              <a:t>://</a:t>
            </a:r>
            <a:r>
              <a:rPr lang="de-DE" sz="1900" dirty="0" smtClean="0">
                <a:hlinkClick r:id="rId5"/>
              </a:rPr>
              <a:t>resolver.sub.uni-goettingen.de/purl?isbn-978-3-86488-032-2</a:t>
            </a:r>
            <a:endParaRPr lang="de-DE" sz="1900" dirty="0" smtClean="0"/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DFG: Informationen zum Förderprogramm „Virtuelle Forschungsumgebungen“ (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2015)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de-DE" sz="2000" dirty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de-DE" sz="2000" dirty="0" smtClean="0">
                <a:latin typeface="Arial" pitchFamily="34" charset="0"/>
                <a:cs typeface="Arial" pitchFamily="34" charset="0"/>
                <a:hlinkClick r:id="rId6"/>
              </a:rPr>
              <a:t>www.dfg.de/foerderung/programme/infrastruktur/lis/lis_foerderangebote/virtuelle_forschungsumgebungen/index.html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Digital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Curation Center,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(2010)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u="sng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://www.dcc.ac.uk/resources/curation-lifecycle-model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de-DE" sz="1900" b="1" dirty="0"/>
              <a:t> </a:t>
            </a:r>
            <a:endParaRPr lang="en-US" sz="19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9096441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78C93-FCB5-43C3-8247-BED174915782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08" y="6325"/>
            <a:ext cx="8229600" cy="5222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Quellen:</a:t>
            </a:r>
          </a:p>
          <a:p>
            <a:r>
              <a:rPr lang="de-DE" sz="1900" dirty="0">
                <a:latin typeface="Arial" pitchFamily="34" charset="0"/>
                <a:cs typeface="Arial" pitchFamily="34" charset="0"/>
              </a:rPr>
              <a:t>Donnelly, Core Skills for Data </a:t>
            </a:r>
            <a:r>
              <a:rPr lang="de-DE" sz="1900" dirty="0" err="1">
                <a:latin typeface="Arial" pitchFamily="34" charset="0"/>
                <a:cs typeface="Arial" pitchFamily="34" charset="0"/>
              </a:rPr>
              <a:t>management</a:t>
            </a:r>
            <a:r>
              <a:rPr lang="de-DE" sz="1900" dirty="0">
                <a:latin typeface="Arial" pitchFamily="34" charset="0"/>
                <a:cs typeface="Arial" pitchFamily="34" charset="0"/>
              </a:rPr>
              <a:t> (2008)</a:t>
            </a:r>
            <a:br>
              <a:rPr lang="de-DE" sz="1900" dirty="0">
                <a:latin typeface="Arial" pitchFamily="34" charset="0"/>
                <a:cs typeface="Arial" pitchFamily="34" charset="0"/>
              </a:rPr>
            </a:br>
            <a:r>
              <a:rPr lang="de-DE" sz="1900" u="sng" dirty="0">
                <a:latin typeface="Arial" pitchFamily="34" charset="0"/>
                <a:cs typeface="Arial" pitchFamily="34" charset="0"/>
                <a:hlinkClick r:id="rId3"/>
              </a:rPr>
              <a:t>http://data-forum.blogspot.com/2008/12/rdmf2-core-skills-diagram.html</a:t>
            </a:r>
            <a:endParaRPr lang="de-DE" sz="1900" dirty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/>
              <a:t>Feijen</a:t>
            </a:r>
            <a:r>
              <a:rPr lang="en-US" sz="1900" dirty="0"/>
              <a:t> (2011): What researchers want</a:t>
            </a:r>
            <a:br>
              <a:rPr lang="en-US" sz="1900" dirty="0"/>
            </a:br>
            <a:r>
              <a:rPr lang="en-US" sz="1900" dirty="0">
                <a:hlinkClick r:id="rId4"/>
              </a:rPr>
              <a:t>https://www.surf.nl/binaries/content/assets/surf/en/knowledgebase/2011/What_researchers_want.pdf</a:t>
            </a:r>
            <a:endParaRPr lang="en-US" sz="1900" dirty="0"/>
          </a:p>
          <a:p>
            <a:r>
              <a:rPr lang="de-DE" sz="1900" dirty="0" smtClean="0"/>
              <a:t>Rümpel</a:t>
            </a:r>
            <a:r>
              <a:rPr lang="de-DE" sz="1900" dirty="0"/>
              <a:t>, S.: </a:t>
            </a:r>
            <a:r>
              <a:rPr lang="de-DE" sz="2000" i="1" dirty="0"/>
              <a:t/>
            </a:r>
            <a:br>
              <a:rPr lang="de-DE" sz="2000" i="1" dirty="0"/>
            </a:br>
            <a:r>
              <a:rPr lang="de-DE" sz="2000" dirty="0"/>
              <a:t>Der Lebenszyklus von Forschungsdaten </a:t>
            </a:r>
            <a:br>
              <a:rPr lang="de-DE" sz="2000" dirty="0"/>
            </a:br>
            <a:r>
              <a:rPr lang="de-DE" sz="2000" dirty="0"/>
              <a:t>In: </a:t>
            </a:r>
            <a:r>
              <a:rPr lang="de-DE" sz="2000" dirty="0" smtClean="0"/>
              <a:t>Handbuch </a:t>
            </a:r>
            <a:r>
              <a:rPr lang="de-DE" sz="2000" dirty="0"/>
              <a:t>Forschungsdatenmanagement (2011)</a:t>
            </a:r>
            <a:br>
              <a:rPr lang="de-DE" sz="2000" dirty="0"/>
            </a:br>
            <a:r>
              <a:rPr lang="de-DE" sz="2000" dirty="0">
                <a:hlinkClick r:id="rId5" tooltip="1.2 Der Lebenszyklus von Forschungsdaten"/>
              </a:rPr>
              <a:t>urn:nbn:de:kobv:525-opus-2268</a:t>
            </a:r>
            <a:endParaRPr lang="de-DE" sz="2000" dirty="0" smtClean="0"/>
          </a:p>
          <a:p>
            <a:r>
              <a:rPr lang="de-DE" sz="1900" dirty="0" err="1" smtClean="0"/>
              <a:t>Schirmbacher</a:t>
            </a:r>
            <a:r>
              <a:rPr lang="de-DE" sz="1900" dirty="0"/>
              <a:t>, P.; Kindling, M</a:t>
            </a:r>
            <a:r>
              <a:rPr lang="de-DE" sz="1900" dirty="0" smtClean="0"/>
              <a:t>. </a:t>
            </a:r>
            <a:r>
              <a:rPr lang="de-DE" sz="1900" dirty="0"/>
              <a:t>(2013)</a:t>
            </a:r>
            <a:r>
              <a:rPr lang="de-DE" sz="1900" dirty="0" smtClean="0"/>
              <a:t>: </a:t>
            </a:r>
            <a:r>
              <a:rPr lang="de-DE" sz="1900" dirty="0"/>
              <a:t>"Die digitale Forschungswelt" als Gegenstand der </a:t>
            </a:r>
            <a:r>
              <a:rPr lang="de-DE" sz="1900" dirty="0" err="1"/>
              <a:t>Forschung.In</a:t>
            </a:r>
            <a:r>
              <a:rPr lang="de-DE" sz="1900" dirty="0"/>
              <a:t>: Information - Wissenschaft &amp; Praxis </a:t>
            </a:r>
            <a:r>
              <a:rPr lang="de-DE" sz="1900" dirty="0" smtClean="0"/>
              <a:t>64, </a:t>
            </a:r>
            <a:r>
              <a:rPr lang="de-DE" sz="1900" dirty="0"/>
              <a:t>Nr. 2/3, S. 127 - 136</a:t>
            </a:r>
            <a:endParaRPr lang="en-US" sz="1900" dirty="0" smtClean="0"/>
          </a:p>
          <a:p>
            <a:r>
              <a:rPr lang="de-DE" sz="1900" dirty="0" err="1"/>
              <a:t>Simukovic</a:t>
            </a:r>
            <a:r>
              <a:rPr lang="de-DE" sz="1900" dirty="0"/>
              <a:t>, E.; Kindling, M.; </a:t>
            </a:r>
            <a:r>
              <a:rPr lang="de-DE" sz="1900" dirty="0" err="1"/>
              <a:t>Schirmbacher</a:t>
            </a:r>
            <a:r>
              <a:rPr lang="de-DE" sz="1900" dirty="0"/>
              <a:t>, P.: Forschungsdaten an der Humboldt-Universität zu Berlin, </a:t>
            </a:r>
            <a:r>
              <a:rPr lang="de-DE" sz="1900" dirty="0" smtClean="0"/>
              <a:t>(2013): Bericht </a:t>
            </a:r>
            <a:r>
              <a:rPr lang="de-DE" sz="1900" dirty="0"/>
              <a:t>über die Ergebnisse der Umfrage zum Umgang mit digitalen Forschungsdaten an der Humboldt-Universität zu Berlin</a:t>
            </a:r>
            <a:br>
              <a:rPr lang="de-DE" sz="1900" dirty="0"/>
            </a:br>
            <a:r>
              <a:rPr lang="de-DE" sz="1900" dirty="0"/>
              <a:t>Online:</a:t>
            </a:r>
            <a:r>
              <a:rPr lang="de-DE" sz="1900" dirty="0">
                <a:hlinkClick r:id="rId6"/>
              </a:rPr>
              <a:t> http://nbn-resolving.de/urn:nbn:de:kobv:11-100213001</a:t>
            </a:r>
            <a:endParaRPr lang="en-US" sz="1900" dirty="0" smtClean="0"/>
          </a:p>
          <a:p>
            <a:endParaRPr lang="en-US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7960467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78C93-FCB5-43C3-8247-BED174915782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08" y="6325"/>
            <a:ext cx="8229600" cy="5222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Quellen:</a:t>
            </a:r>
          </a:p>
          <a:p>
            <a:r>
              <a:rPr lang="en-US" sz="1900" dirty="0"/>
              <a:t>Stuart, D. (2011): Facilitating Access to the Web of Data - A guide for librarians</a:t>
            </a:r>
            <a:br>
              <a:rPr lang="en-US" sz="1900" dirty="0"/>
            </a:br>
            <a:r>
              <a:rPr lang="en-US" sz="1900" dirty="0"/>
              <a:t>Facet Pub. 173 S.</a:t>
            </a:r>
          </a:p>
          <a:p>
            <a:r>
              <a:rPr lang="de-DE" sz="1900" dirty="0" smtClean="0"/>
              <a:t>Tochtermann</a:t>
            </a:r>
            <a:r>
              <a:rPr lang="de-DE" sz="1900" dirty="0"/>
              <a:t>, K. (2013): 10 Thesen zum künftigen Profil wissenschaftlicher Informations-Infrastruktureinrichtungen mit überregionaler Bedeutung</a:t>
            </a:r>
          </a:p>
          <a:p>
            <a:r>
              <a:rPr lang="de-DE" sz="1900" dirty="0"/>
              <a:t>ZBW, GESIS &amp; RatSWD (2014</a:t>
            </a:r>
            <a:r>
              <a:rPr lang="de-DE" sz="1900" dirty="0" smtClean="0"/>
              <a:t>): </a:t>
            </a:r>
            <a:r>
              <a:rPr lang="de-DE" sz="1900" dirty="0"/>
              <a:t>Auffinden, Zitieren, Dokumentieren: Forschungsdaten in den Sozial- und Wirtschaftswissenschaften</a:t>
            </a:r>
            <a:br>
              <a:rPr lang="de-DE" sz="1900" dirty="0"/>
            </a:br>
            <a:r>
              <a:rPr lang="de-DE" sz="1900" dirty="0">
                <a:hlinkClick r:id="rId3"/>
              </a:rPr>
              <a:t>http://doi.org/10.4232/10.fisuzida2015.2</a:t>
            </a:r>
            <a:endParaRPr lang="de-DE" sz="1900" dirty="0"/>
          </a:p>
          <a:p>
            <a:endParaRPr lang="en-US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4171639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78C93-FCB5-43C3-8247-BED174915782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34975"/>
            <a:ext cx="7264400" cy="722313"/>
          </a:xfrm>
        </p:spPr>
        <p:txBody>
          <a:bodyPr anchor="ctr"/>
          <a:lstStyle/>
          <a:p>
            <a:r>
              <a:rPr lang="de-DE" b="0" dirty="0" smtClean="0">
                <a:latin typeface="Tahoma" pitchFamily="34" charset="0"/>
              </a:rPr>
              <a:t>Vielen Dank f</a:t>
            </a:r>
            <a:r>
              <a:rPr lang="de-DE" b="0" dirty="0" smtClean="0"/>
              <a:t>ü</a:t>
            </a:r>
            <a:r>
              <a:rPr lang="de-DE" b="0" dirty="0" smtClean="0">
                <a:latin typeface="Tahoma" pitchFamily="34" charset="0"/>
              </a:rPr>
              <a:t>r die Aufmerksamkeit 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4688"/>
            <a:ext cx="8229600" cy="4186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r>
              <a:rPr lang="de-DE" dirty="0" smtClean="0"/>
              <a:t>Prof. Dr. Stephan Büttner</a:t>
            </a:r>
          </a:p>
          <a:p>
            <a:pPr>
              <a:buFont typeface="Wingdings" pitchFamily="2" charset="2"/>
              <a:buNone/>
            </a:pPr>
            <a:endParaRPr lang="de-DE" dirty="0" smtClean="0"/>
          </a:p>
          <a:p>
            <a:pPr>
              <a:buFont typeface="Wingdings" pitchFamily="2" charset="2"/>
              <a:buNone/>
            </a:pPr>
            <a:r>
              <a:rPr lang="de-DE" sz="2000" b="1" dirty="0" smtClean="0"/>
              <a:t>Fachhochschule Potsdam		</a:t>
            </a:r>
          </a:p>
          <a:p>
            <a:pPr>
              <a:buFont typeface="Wingdings" pitchFamily="2" charset="2"/>
              <a:buNone/>
            </a:pPr>
            <a:r>
              <a:rPr lang="de-DE" sz="2000" b="1" dirty="0" smtClean="0"/>
              <a:t>FB Informationswissenschaften</a:t>
            </a:r>
            <a:r>
              <a:rPr lang="de-DE" sz="1800" b="1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de-DE" sz="1800" b="1" dirty="0" smtClean="0"/>
              <a:t>			</a:t>
            </a:r>
          </a:p>
          <a:p>
            <a:pPr>
              <a:buFont typeface="Wingdings" pitchFamily="2" charset="2"/>
              <a:buNone/>
            </a:pPr>
            <a:endParaRPr lang="de-DE" sz="2000" b="1" dirty="0" smtClean="0"/>
          </a:p>
          <a:p>
            <a:pPr algn="ctr">
              <a:buFont typeface="Wingdings" pitchFamily="2" charset="2"/>
              <a:buNone/>
            </a:pPr>
            <a:r>
              <a:rPr lang="de-DE" sz="2000" dirty="0" smtClean="0"/>
              <a:t>st.buettner@fh-potsdam.de</a:t>
            </a:r>
            <a:endParaRPr lang="de-DE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9144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de-DE" sz="2400" kern="0" dirty="0">
              <a:latin typeface="+mn-lt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95536" y="908050"/>
            <a:ext cx="807561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800" kern="0" dirty="0" smtClean="0">
                <a:latin typeface="+mn-lt"/>
                <a:cs typeface="+mn-cs"/>
              </a:rPr>
              <a:t>Forschungsdaten Wirtschaftswissenschaft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243888" y="6376988"/>
            <a:ext cx="649287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4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0768"/>
            <a:ext cx="6840760" cy="47618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-1" y="4223553"/>
            <a:ext cx="138634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/>
              <a:t>Quelle: </a:t>
            </a:r>
          </a:p>
          <a:p>
            <a:r>
              <a:rPr lang="de-DE" sz="1050" i="1" dirty="0"/>
              <a:t>ZBW, GESIS &amp; RatSWD (2014). Auffinden, Zitieren, Dokumentieren: Forschungsdaten in den Sozial- und Wirtschaftswissenschaften, doi: </a:t>
            </a:r>
            <a:r>
              <a:rPr lang="de-DE" sz="1050" i="1" dirty="0">
                <a:hlinkClick r:id="rId4"/>
              </a:rPr>
              <a:t>10.4232/10.fisuzida2015.2 </a:t>
            </a:r>
            <a:endParaRPr lang="de-DE" sz="1050" i="1" dirty="0"/>
          </a:p>
        </p:txBody>
      </p:sp>
    </p:spTree>
    <p:extLst>
      <p:ext uri="{BB962C8B-B14F-4D97-AF65-F5344CB8AC3E}">
        <p14:creationId xmlns:p14="http://schemas.microsoft.com/office/powerpoint/2010/main" val="2628614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utoUpdateAnimBg="0"/>
      <p:bldP spid="12" grpId="0" build="p" bldLvl="5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7B500-8199-47BF-8C57-5339988709E0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372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9144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57200" y="908720"/>
            <a:ext cx="7859216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800" kern="0" dirty="0">
                <a:latin typeface="+mn-lt"/>
              </a:rPr>
              <a:t>Forschungsdaten?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400" kern="0" dirty="0" smtClean="0">
                <a:latin typeface="+mn-lt"/>
              </a:rPr>
              <a:t>Forschungsdaten </a:t>
            </a:r>
            <a:r>
              <a:rPr lang="en-US" sz="2400" kern="0" dirty="0" smtClean="0">
                <a:latin typeface="+mn-lt"/>
                <a:sym typeface="Wingdings" panose="05000000000000000000" pitchFamily="2" charset="2"/>
              </a:rPr>
              <a:t> </a:t>
            </a:r>
            <a:r>
              <a:rPr lang="de-DE" sz="2400" kern="0" dirty="0" smtClean="0">
                <a:latin typeface="+mn-lt"/>
                <a:sym typeface="Wingdings" panose="05000000000000000000" pitchFamily="2" charset="2"/>
              </a:rPr>
              <a:t>Publikation</a:t>
            </a:r>
            <a:r>
              <a:rPr lang="en-US" sz="2400" kern="0" dirty="0" smtClean="0">
                <a:latin typeface="+mn-lt"/>
                <a:sym typeface="Wingdings" panose="05000000000000000000" pitchFamily="2" charset="2"/>
              </a:rPr>
              <a:t> ?</a:t>
            </a:r>
            <a:endParaRPr lang="en-US" sz="2800" kern="0" dirty="0" smtClean="0">
              <a:latin typeface="+mn-lt"/>
              <a:sym typeface="Wingdings" panose="05000000000000000000" pitchFamily="2" charset="2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kern="0" dirty="0" smtClean="0">
                <a:latin typeface="+mn-lt"/>
              </a:rPr>
              <a:t>Beginn</a:t>
            </a:r>
            <a:r>
              <a:rPr lang="en-US" sz="2000" kern="0" dirty="0" smtClean="0">
                <a:latin typeface="+mn-lt"/>
              </a:rPr>
              <a:t> / </a:t>
            </a:r>
            <a:r>
              <a:rPr lang="de-DE" sz="2000" kern="0" dirty="0" smtClean="0">
                <a:latin typeface="+mn-lt"/>
              </a:rPr>
              <a:t>Ergebnis</a:t>
            </a:r>
            <a:r>
              <a:rPr lang="en-US" sz="2000" kern="0" dirty="0" smtClean="0">
                <a:latin typeface="+mn-lt"/>
              </a:rPr>
              <a:t> der </a:t>
            </a:r>
            <a:r>
              <a:rPr lang="de-DE" sz="2000" kern="0" dirty="0" smtClean="0">
                <a:latin typeface="+mn-lt"/>
              </a:rPr>
              <a:t>Forschung</a:t>
            </a:r>
            <a:r>
              <a:rPr lang="en-US" sz="2000" kern="0" dirty="0" smtClean="0">
                <a:latin typeface="+mn-lt"/>
              </a:rPr>
              <a:t>  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 (Text-)</a:t>
            </a: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Publikation</a:t>
            </a:r>
            <a:endParaRPr lang="en-US" sz="2000" kern="0" dirty="0" smtClean="0">
              <a:latin typeface="+mn-lt"/>
              <a:sym typeface="Wingdings" panose="05000000000000000000" pitchFamily="2" charset="2"/>
            </a:endParaRP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Basis: 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Statistische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Daten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(</a:t>
            </a:r>
            <a:r>
              <a:rPr lang="en-US" sz="2000" i="1" kern="0" dirty="0" err="1" smtClean="0">
                <a:latin typeface="+mn-lt"/>
                <a:sym typeface="Wingdings" panose="05000000000000000000" pitchFamily="2" charset="2"/>
              </a:rPr>
              <a:t>Wirtschaftswiss</a:t>
            </a:r>
            <a:r>
              <a:rPr lang="en-US" sz="2000" i="1" kern="0" dirty="0" smtClean="0">
                <a:latin typeface="+mn-lt"/>
                <a:sym typeface="Wingdings" panose="05000000000000000000" pitchFamily="2" charset="2"/>
              </a:rPr>
              <a:t>.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Messdaten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000" kern="0" dirty="0">
                <a:latin typeface="+mn-lt"/>
                <a:sym typeface="Wingdings" panose="05000000000000000000" pitchFamily="2" charset="2"/>
              </a:rPr>
              <a:t>(</a:t>
            </a:r>
            <a:r>
              <a:rPr lang="en-US" sz="2000" i="1" kern="0" dirty="0">
                <a:latin typeface="+mn-lt"/>
                <a:sym typeface="Wingdings" panose="05000000000000000000" pitchFamily="2" charset="2"/>
              </a:rPr>
              <a:t>STM</a:t>
            </a:r>
            <a:r>
              <a:rPr lang="en-US" sz="2000" kern="0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textuelle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Forschungsdaten (</a:t>
            </a:r>
            <a:r>
              <a:rPr lang="en-US" sz="2000" i="1" kern="0" dirty="0" smtClean="0">
                <a:latin typeface="+mn-lt"/>
                <a:sym typeface="Wingdings" panose="05000000000000000000" pitchFamily="2" charset="2"/>
              </a:rPr>
              <a:t>Humanities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2171700" lvl="4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Umfragen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(</a:t>
            </a:r>
            <a:r>
              <a:rPr lang="en-US" sz="2000" i="1" kern="0" dirty="0" err="1" smtClean="0">
                <a:latin typeface="+mn-lt"/>
                <a:sym typeface="Wingdings" panose="05000000000000000000" pitchFamily="2" charset="2"/>
              </a:rPr>
              <a:t>SoWi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/>
              <a:t>alle </a:t>
            </a:r>
            <a:r>
              <a:rPr lang="de-DE" sz="2000" dirty="0" smtClean="0"/>
              <a:t>Daten, </a:t>
            </a:r>
            <a:r>
              <a:rPr lang="de-DE" sz="2000" dirty="0"/>
              <a:t>die mit einer wissenschaftlichen Methode über ein Forschungsobjekt </a:t>
            </a:r>
            <a:r>
              <a:rPr lang="de-DE" sz="2000" b="1" i="1" dirty="0"/>
              <a:t>erzeugt</a:t>
            </a:r>
            <a:r>
              <a:rPr lang="de-DE" sz="2000" dirty="0"/>
              <a:t> werden, </a:t>
            </a:r>
            <a:endParaRPr lang="de-DE" sz="2000" dirty="0" smtClean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/>
              <a:t>Alle Daten über </a:t>
            </a:r>
            <a:r>
              <a:rPr lang="de-DE" sz="2000" dirty="0"/>
              <a:t>ein Forschungsobjekt, die mit einer wissenschaftlichen Methode </a:t>
            </a:r>
            <a:r>
              <a:rPr lang="de-DE" sz="2000" b="1" i="1" dirty="0"/>
              <a:t>verarbeitet</a:t>
            </a:r>
            <a:r>
              <a:rPr lang="de-DE" sz="2000" dirty="0"/>
              <a:t> werden.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en-US" sz="2000" kern="0" dirty="0" smtClean="0">
              <a:latin typeface="+mn-lt"/>
              <a:sym typeface="Wingdings" panose="05000000000000000000" pitchFamily="2" charset="2"/>
            </a:endParaRPr>
          </a:p>
          <a:p>
            <a:pPr lvl="2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Publikation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von Forschungsdaten = </a:t>
            </a: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Teil</a:t>
            </a:r>
            <a:r>
              <a:rPr lang="en-US" sz="2000" kern="0" dirty="0" smtClean="0">
                <a:latin typeface="+mn-lt"/>
                <a:sym typeface="Wingdings" panose="05000000000000000000" pitchFamily="2" charset="2"/>
              </a:rPr>
              <a:t> der </a:t>
            </a:r>
            <a:r>
              <a:rPr lang="en-US" sz="2000" kern="0" dirty="0" err="1" smtClean="0">
                <a:latin typeface="+mn-lt"/>
                <a:sym typeface="Wingdings" panose="05000000000000000000" pitchFamily="2" charset="2"/>
              </a:rPr>
              <a:t>Forschung</a:t>
            </a:r>
            <a:endParaRPr lang="en-US" sz="2000" kern="0" dirty="0" smtClean="0">
              <a:latin typeface="+mn-lt"/>
              <a:sym typeface="Wingdings" panose="05000000000000000000" pitchFamily="2" charset="2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000" kern="0" dirty="0" smtClean="0">
              <a:latin typeface="+mn-lt"/>
              <a:sym typeface="Wingdings" panose="05000000000000000000" pitchFamily="2" charset="2"/>
            </a:endParaRP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8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8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0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tabLst/>
              <a:defRPr/>
            </a:pPr>
            <a:r>
              <a:rPr lang="de-DE" sz="2000" kern="0" dirty="0" smtClean="0">
                <a:latin typeface="+mn-lt"/>
              </a:rPr>
              <a:t> 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1331640" y="5517232"/>
            <a:ext cx="6840760" cy="730127"/>
          </a:xfrm>
          <a:prstGeom prst="roundRect">
            <a:avLst/>
          </a:prstGeom>
          <a:noFill/>
          <a:ln w="4762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5053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utoUpdateAnimBg="0"/>
      <p:bldP spid="12" grpId="0" uiExpand="1" build="p" bldLvl="5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7B500-8199-47BF-8C57-5339988709E0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372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6463" y="6100763"/>
            <a:ext cx="1698625" cy="465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9144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57200" y="908720"/>
            <a:ext cx="807524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en-US" sz="2800" kern="0" dirty="0">
                <a:latin typeface="+mn-lt"/>
              </a:rPr>
              <a:t>Forschungsdaten?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400" dirty="0" smtClean="0">
                <a:latin typeface="+mn-lt"/>
              </a:rPr>
              <a:t>Forschungsdaten in </a:t>
            </a:r>
            <a:r>
              <a:rPr lang="de-DE" sz="2400" dirty="0">
                <a:latin typeface="+mn-lt"/>
              </a:rPr>
              <a:t>verschiedenen Kontexten </a:t>
            </a:r>
            <a:r>
              <a:rPr lang="de-DE" sz="2400" dirty="0" smtClean="0">
                <a:latin typeface="+mn-lt"/>
              </a:rPr>
              <a:t>definieren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>
                <a:sym typeface="Wingdings" panose="05000000000000000000" pitchFamily="2" charset="2"/>
              </a:rPr>
              <a:t>Alles Forschungsdaten? 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>
                <a:sym typeface="Wingdings" panose="05000000000000000000" pitchFamily="2" charset="2"/>
              </a:rPr>
              <a:t>Jeder digitalisierte Text = FD?</a:t>
            </a:r>
          </a:p>
          <a:p>
            <a:pPr marL="1714500" lvl="3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/>
              <a:t>notwendige Kompetenzen bereits vorhanden?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dirty="0" smtClean="0">
                <a:sym typeface="Wingdings" panose="05000000000000000000" pitchFamily="2" charset="2"/>
              </a:rPr>
              <a:t> bei Betrachtung </a:t>
            </a:r>
            <a:r>
              <a:rPr lang="de-DE" sz="2000" dirty="0" smtClean="0"/>
              <a:t>bisher </a:t>
            </a:r>
            <a:r>
              <a:rPr lang="de-DE" sz="2000" dirty="0"/>
              <a:t>weniger unterstützten Objekte und Phasen des Forschungsprozesses </a:t>
            </a:r>
            <a:endParaRPr lang="de-DE" sz="2000" dirty="0" smtClean="0"/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dirty="0" smtClean="0">
                <a:sym typeface="Wingdings" panose="05000000000000000000" pitchFamily="2" charset="2"/>
              </a:rPr>
              <a:t>neue</a:t>
            </a:r>
            <a:r>
              <a:rPr lang="de-DE" sz="2000" dirty="0" smtClean="0">
                <a:sym typeface="Wingdings" panose="05000000000000000000" pitchFamily="2" charset="2"/>
              </a:rPr>
              <a:t> Aufgaben, auch </a:t>
            </a:r>
            <a:r>
              <a:rPr lang="de-DE" sz="2000" dirty="0"/>
              <a:t>für </a:t>
            </a:r>
            <a:r>
              <a:rPr lang="de-DE" sz="2000" dirty="0" smtClean="0"/>
              <a:t>etablierte Institutionen (Bibliotheken)  </a:t>
            </a:r>
            <a:r>
              <a:rPr lang="de-DE" sz="2000" i="1" dirty="0" smtClean="0"/>
              <a:t>Oder 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r>
              <a:rPr lang="de-DE" sz="2000" i="1" dirty="0" smtClean="0">
                <a:sym typeface="Wingdings" panose="05000000000000000000" pitchFamily="2" charset="2"/>
              </a:rPr>
              <a:t>neue</a:t>
            </a:r>
            <a:r>
              <a:rPr lang="de-DE" sz="2000" dirty="0" smtClean="0">
                <a:sym typeface="Wingdings" panose="05000000000000000000" pitchFamily="2" charset="2"/>
              </a:rPr>
              <a:t> Aufgaben  </a:t>
            </a:r>
            <a:r>
              <a:rPr lang="de-DE" sz="2000" dirty="0" smtClean="0"/>
              <a:t>neue Institutionen</a:t>
            </a:r>
            <a:endParaRPr lang="en-US" sz="28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0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tabLst/>
              <a:defRPr/>
            </a:pPr>
            <a:r>
              <a:rPr lang="de-DE" sz="2000" kern="0" dirty="0" smtClean="0">
                <a:latin typeface="+mn-lt"/>
              </a:rPr>
              <a:t> </a:t>
            </a:r>
          </a:p>
          <a:p>
            <a:pPr marL="1257300" lvl="2" indent="-342900">
              <a:spcBef>
                <a:spcPct val="20000"/>
              </a:spcBef>
              <a:buClr>
                <a:srgbClr val="4F81BD"/>
              </a:buClr>
              <a:buFont typeface="Wingdings" pitchFamily="2" charset="2"/>
              <a:buChar char="l"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8680" y="5073184"/>
            <a:ext cx="784664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de-DE" sz="2000" i="1" dirty="0"/>
              <a:t>Eine Definition von Forschungsdaten sollte helfen, die neuen Aufgaben des Forschungsdatenmanagement in den Blick zu </a:t>
            </a:r>
            <a:r>
              <a:rPr lang="de-DE" sz="2000" i="1" dirty="0" smtClean="0"/>
              <a:t>bekommen (Ludwig, J.; Enke, H.: </a:t>
            </a:r>
            <a:r>
              <a:rPr lang="de-DE" sz="2000" i="1" dirty="0" smtClean="0">
                <a:hlinkClick r:id="rId4"/>
              </a:rPr>
              <a:t>Lehrbuch 2016</a:t>
            </a:r>
            <a:r>
              <a:rPr lang="de-DE" sz="2000" i="1" dirty="0" smtClean="0"/>
              <a:t>)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976983" y="5045247"/>
            <a:ext cx="7128792" cy="1015662"/>
          </a:xfrm>
          <a:prstGeom prst="roundRect">
            <a:avLst/>
          </a:prstGeom>
          <a:noFill/>
          <a:ln w="4762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03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utoUpdateAnimBg="0"/>
      <p:bldP spid="12" grpId="0" build="p" bldLvl="5"/>
      <p:bldP spid="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50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dirty="0">
              <a:ea typeface="ＭＳ Ｐゴシック" pitchFamily="-106" charset="-128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67544" y="908720"/>
            <a:ext cx="8064896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800" dirty="0" smtClean="0">
                <a:latin typeface="+mn-lt"/>
              </a:rPr>
              <a:t>Forschungsdatenmanagement</a:t>
            </a:r>
          </a:p>
          <a:p>
            <a:pPr marL="806450" lvl="1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400" dirty="0" smtClean="0">
                <a:latin typeface="+mn-lt"/>
              </a:rPr>
              <a:t>Definition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i="1" dirty="0">
                <a:latin typeface="+mn-lt"/>
              </a:rPr>
              <a:t>"alle Aktivitäten, die mit der Aufbereitung, Speicherung, Archivierung und Veröffentlichung von </a:t>
            </a:r>
            <a:r>
              <a:rPr lang="de-DE" sz="2000" i="1" dirty="0" smtClean="0">
                <a:latin typeface="+mn-lt"/>
              </a:rPr>
              <a:t>Forschungsdaten </a:t>
            </a:r>
            <a:r>
              <a:rPr lang="de-DE" sz="2000" i="1" dirty="0">
                <a:latin typeface="+mn-lt"/>
              </a:rPr>
              <a:t>verbunden sind</a:t>
            </a:r>
            <a:r>
              <a:rPr lang="de-DE" sz="2000" i="1" dirty="0" smtClean="0">
                <a:latin typeface="+mn-lt"/>
              </a:rPr>
              <a:t>“ </a:t>
            </a:r>
            <a:br>
              <a:rPr lang="de-DE" sz="2000" i="1" dirty="0" smtClean="0">
                <a:latin typeface="+mn-lt"/>
              </a:rPr>
            </a:br>
            <a:r>
              <a:rPr lang="de-DE" dirty="0" smtClean="0">
                <a:latin typeface="+mn-lt"/>
              </a:rPr>
              <a:t>(</a:t>
            </a:r>
            <a:r>
              <a:rPr lang="de-DE" dirty="0" err="1" smtClean="0">
                <a:latin typeface="+mn-lt"/>
              </a:rPr>
              <a:t>Simukovic</a:t>
            </a:r>
            <a:r>
              <a:rPr lang="de-DE" dirty="0" smtClean="0">
                <a:latin typeface="+mn-lt"/>
              </a:rPr>
              <a:t>, E.; Kindling, M.; </a:t>
            </a:r>
            <a:r>
              <a:rPr lang="de-DE" dirty="0" err="1" smtClean="0">
                <a:latin typeface="+mn-lt"/>
              </a:rPr>
              <a:t>Schirmbacher</a:t>
            </a:r>
            <a:r>
              <a:rPr lang="de-DE" dirty="0" smtClean="0">
                <a:latin typeface="+mn-lt"/>
              </a:rPr>
              <a:t>, P. - </a:t>
            </a:r>
            <a:r>
              <a:rPr lang="de-DE" dirty="0">
                <a:latin typeface="+mn-lt"/>
              </a:rPr>
              <a:t>2013, S. </a:t>
            </a:r>
            <a:r>
              <a:rPr lang="de-DE" dirty="0" smtClean="0">
                <a:latin typeface="+mn-lt"/>
              </a:rPr>
              <a:t>6)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endParaRPr lang="de-DE" dirty="0" smtClean="0">
              <a:latin typeface="+mn-lt"/>
            </a:endParaRP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/>
              <a:t>"</a:t>
            </a:r>
            <a:r>
              <a:rPr lang="de-DE" sz="2000" i="1" dirty="0"/>
              <a:t>Der gesamte Prozess, der die Allokation, die Generierung, die Bearbeitung und Anreicherung, die Archivierung und Veröffentlichung von digitalen Forschungsdaten selbst oder von einer entsprechenden klassischen Textproduktion unterstützt, wird [...] unter dem Begriff „Forschungsdatenmanagement“ zusammengefasst </a:t>
            </a:r>
            <a:r>
              <a:rPr lang="de-DE" sz="2000" dirty="0"/>
              <a:t>[...]."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</a:t>
            </a:r>
            <a:r>
              <a:rPr lang="de-DE" dirty="0" err="1" smtClean="0"/>
              <a:t>Schirmbacher</a:t>
            </a:r>
            <a:r>
              <a:rPr lang="de-DE" dirty="0"/>
              <a:t>, </a:t>
            </a:r>
            <a:r>
              <a:rPr lang="de-DE" dirty="0" smtClean="0"/>
              <a:t>P.; </a:t>
            </a:r>
            <a:r>
              <a:rPr lang="de-DE" dirty="0"/>
              <a:t>Kindling, </a:t>
            </a:r>
            <a:r>
              <a:rPr lang="de-DE" dirty="0" smtClean="0"/>
              <a:t>M.: </a:t>
            </a:r>
            <a:r>
              <a:rPr lang="de-DE" dirty="0"/>
              <a:t>"Die digitale Forschungswelt" als Gegenstand der </a:t>
            </a:r>
            <a:r>
              <a:rPr lang="de-DE" dirty="0" err="1" smtClean="0"/>
              <a:t>Forschung.In</a:t>
            </a:r>
            <a:r>
              <a:rPr lang="de-DE" dirty="0"/>
              <a:t>: Information - Wissenschaft &amp; Praxis 64 (2013), Nr. 2/3, S. 127 - </a:t>
            </a:r>
            <a:r>
              <a:rPr lang="de-DE" dirty="0" smtClean="0"/>
              <a:t>136)</a:t>
            </a: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243888" y="6376988"/>
            <a:ext cx="649287" cy="365125"/>
          </a:xfrm>
        </p:spPr>
        <p:txBody>
          <a:bodyPr/>
          <a:lstStyle/>
          <a:p>
            <a:fld id="{A257B500-8199-47BF-8C57-5339988709E0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9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50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dirty="0">
              <a:ea typeface="ＭＳ Ｐゴシック" pitchFamily="-106" charset="-128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67544" y="908720"/>
            <a:ext cx="8064896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800" dirty="0" smtClean="0">
                <a:latin typeface="+mn-lt"/>
              </a:rPr>
              <a:t>Forschungsdatenmanagement</a:t>
            </a:r>
          </a:p>
          <a:p>
            <a:pPr marL="806450" lvl="1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400" dirty="0" smtClean="0">
                <a:latin typeface="+mn-lt"/>
              </a:rPr>
              <a:t>Definition</a:t>
            </a:r>
          </a:p>
          <a:p>
            <a:pPr marL="1263650" lvl="2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/>
              <a:t>Unter </a:t>
            </a:r>
            <a:r>
              <a:rPr lang="de-DE" sz="2000" dirty="0"/>
              <a:t>dem Management von Forschungsdaten werden alle </a:t>
            </a:r>
            <a:r>
              <a:rPr lang="de-DE" sz="2000" dirty="0" smtClean="0"/>
              <a:t>Maßnahmen verstanden</a:t>
            </a:r>
            <a:r>
              <a:rPr lang="de-DE" sz="2000" dirty="0"/>
              <a:t>, die sicherstellen, dass digitale Forschungsdaten </a:t>
            </a:r>
            <a:r>
              <a:rPr lang="de-DE" sz="2000" b="1" i="1" dirty="0"/>
              <a:t>nutzbar</a:t>
            </a:r>
            <a:r>
              <a:rPr lang="de-DE" sz="2000" dirty="0"/>
              <a:t> sind</a:t>
            </a:r>
            <a:r>
              <a:rPr lang="de-DE" sz="2000" dirty="0" smtClean="0"/>
              <a:t>. Was </a:t>
            </a:r>
            <a:r>
              <a:rPr lang="de-DE" sz="2000" dirty="0"/>
              <a:t>dafür notwendig ist, variiert aber stark mit den verschiedenen Zwecken</a:t>
            </a:r>
            <a:r>
              <a:rPr lang="de-DE" sz="2000" dirty="0" smtClean="0"/>
              <a:t>, für </a:t>
            </a:r>
            <a:r>
              <a:rPr lang="de-DE" sz="2000" dirty="0"/>
              <a:t>die Forschungsdaten genutzt werden sollen. Es lassen sich vier Arten </a:t>
            </a:r>
            <a:r>
              <a:rPr lang="de-DE" sz="2000" dirty="0" smtClean="0"/>
              <a:t>von Zwecken unterscheiden:</a:t>
            </a:r>
          </a:p>
          <a:p>
            <a:pPr marL="1720850" lvl="3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/>
              <a:t>1</a:t>
            </a:r>
            <a:r>
              <a:rPr lang="de-DE" sz="2000" dirty="0"/>
              <a:t>. die Nutzung als </a:t>
            </a:r>
            <a:r>
              <a:rPr lang="de-DE" sz="2000" b="1" i="1" dirty="0"/>
              <a:t>Arbeitskopie</a:t>
            </a:r>
            <a:r>
              <a:rPr lang="de-DE" sz="2000" dirty="0"/>
              <a:t> für das wissenschaftliche </a:t>
            </a:r>
            <a:r>
              <a:rPr lang="de-DE" sz="2000" dirty="0" smtClean="0"/>
              <a:t>Arbeiten,</a:t>
            </a:r>
          </a:p>
          <a:p>
            <a:pPr marL="1720850" lvl="3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/>
              <a:t>2</a:t>
            </a:r>
            <a:r>
              <a:rPr lang="de-DE" sz="2000" dirty="0"/>
              <a:t>. die </a:t>
            </a:r>
            <a:r>
              <a:rPr lang="de-DE" sz="2000" b="1" i="1" dirty="0"/>
              <a:t>Nachnutzung</a:t>
            </a:r>
            <a:r>
              <a:rPr lang="de-DE" sz="2000" dirty="0"/>
              <a:t> von Forschungsdaten für spätere </a:t>
            </a:r>
            <a:r>
              <a:rPr lang="de-DE" sz="2000" dirty="0" smtClean="0"/>
              <a:t>Forschung,</a:t>
            </a:r>
          </a:p>
          <a:p>
            <a:pPr marL="1720850" lvl="3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/>
              <a:t>3</a:t>
            </a:r>
            <a:r>
              <a:rPr lang="de-DE" sz="2000" dirty="0"/>
              <a:t>. die </a:t>
            </a:r>
            <a:r>
              <a:rPr lang="de-DE" sz="2000" b="1" i="1" dirty="0"/>
              <a:t>Aufbewahrung</a:t>
            </a:r>
            <a:r>
              <a:rPr lang="de-DE" sz="2000" dirty="0"/>
              <a:t> als Dokumentation des korrekten </a:t>
            </a:r>
            <a:r>
              <a:rPr lang="de-DE" sz="2000" dirty="0" smtClean="0"/>
              <a:t>wissenschaftlichen Arbeitens und</a:t>
            </a:r>
          </a:p>
          <a:p>
            <a:pPr marL="1720850" lvl="3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000" dirty="0" smtClean="0"/>
              <a:t>4</a:t>
            </a:r>
            <a:r>
              <a:rPr lang="de-DE" sz="2000" dirty="0"/>
              <a:t>. die </a:t>
            </a:r>
            <a:r>
              <a:rPr lang="de-DE" sz="2000" b="1" i="1" dirty="0"/>
              <a:t>Aufbewahrung</a:t>
            </a:r>
            <a:r>
              <a:rPr lang="de-DE" sz="2000" dirty="0"/>
              <a:t>, um rechtlichen oder anderen forschungsfremden </a:t>
            </a:r>
            <a:r>
              <a:rPr lang="de-DE" sz="2000" dirty="0" smtClean="0"/>
              <a:t>Anforderungen nachzukommen</a:t>
            </a:r>
            <a:r>
              <a:rPr lang="de-DE" sz="2000" dirty="0"/>
              <a:t>.</a:t>
            </a:r>
            <a:endParaRPr lang="de-DE" sz="2000" dirty="0" smtClean="0">
              <a:latin typeface="+mn-lt"/>
            </a:endParaRPr>
          </a:p>
          <a:p>
            <a:pPr marL="692150" lvl="1" indent="-3476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de-DE" sz="2400" dirty="0">
              <a:ea typeface="ＭＳ Ｐゴシック" pitchFamily="-106" charset="-128"/>
            </a:endParaRP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243888" y="6376988"/>
            <a:ext cx="649287" cy="365125"/>
          </a:xfrm>
        </p:spPr>
        <p:txBody>
          <a:bodyPr/>
          <a:lstStyle/>
          <a:p>
            <a:fld id="{A257B500-8199-47BF-8C57-5339988709E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712" y="472514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hlinkClick r:id="rId3"/>
              </a:rPr>
              <a:t>WissGrid </a:t>
            </a:r>
            <a:r>
              <a:rPr lang="de-DE" sz="1600" dirty="0" smtClean="0"/>
              <a:t>: </a:t>
            </a:r>
            <a:r>
              <a:rPr lang="de-DE" sz="1600" dirty="0"/>
              <a:t>Checkliste zum Forschungsdaten-Management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3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50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dirty="0">
              <a:ea typeface="ＭＳ Ｐゴシック" pitchFamily="-106" charset="-128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67544" y="908720"/>
            <a:ext cx="8064896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800" dirty="0" smtClean="0">
                <a:latin typeface="+mn-lt"/>
              </a:rPr>
              <a:t>Forschungsdatenmanagement</a:t>
            </a:r>
          </a:p>
          <a:p>
            <a:pPr marL="806450" lvl="1" indent="-457200">
              <a:spcBef>
                <a:spcPct val="20000"/>
              </a:spcBef>
              <a:buClr>
                <a:srgbClr val="4F81BD"/>
              </a:buClr>
              <a:buSzPct val="100000"/>
              <a:buFont typeface="Wingdings" pitchFamily="2" charset="2"/>
              <a:buChar char="l"/>
              <a:defRPr/>
            </a:pPr>
            <a:r>
              <a:rPr lang="de-DE" sz="2400" dirty="0" smtClean="0">
                <a:latin typeface="+mn-lt"/>
              </a:rPr>
              <a:t>FDM-Zyklus</a:t>
            </a:r>
            <a:endParaRPr lang="de-DE" sz="2400" dirty="0">
              <a:latin typeface="+mn-lt"/>
            </a:endParaRPr>
          </a:p>
          <a:p>
            <a:pPr marL="692150" lvl="1" indent="-3476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de-DE" sz="2400" dirty="0">
              <a:ea typeface="ＭＳ Ｐゴシック" pitchFamily="-106" charset="-128"/>
            </a:endParaRP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243888" y="6376988"/>
            <a:ext cx="649287" cy="365125"/>
          </a:xfrm>
        </p:spPr>
        <p:txBody>
          <a:bodyPr/>
          <a:lstStyle/>
          <a:p>
            <a:fld id="{A257B500-8199-47BF-8C57-5339988709E0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122" name="Picture 2" descr="Datei:Allgemeiner Forschungsdatenmanagementzyklus Vorschlag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27" y="2024981"/>
            <a:ext cx="5667499" cy="40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28108" y="5386732"/>
            <a:ext cx="273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 </a:t>
            </a:r>
            <a:r>
              <a:rPr lang="de-DE" sz="1600" dirty="0">
                <a:hlinkClick r:id="rId4"/>
              </a:rPr>
              <a:t>Helbig, K.; Neumann, J.: Lehrbuch FDM - 2016</a:t>
            </a:r>
            <a:endParaRPr lang="de-DE" sz="16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0" y="-27384"/>
            <a:ext cx="9144000" cy="431801"/>
            <a:chOff x="0" y="-27384"/>
            <a:chExt cx="9144000" cy="431801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>
                  <a:latin typeface="Arial" charset="0"/>
                  <a:cs typeface="+mn-cs"/>
                </a:rPr>
                <a:t>Inhalt</a:t>
              </a: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8351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Forschungsdaten</a:t>
              </a:r>
              <a:endParaRPr lang="de-DE" b="1" dirty="0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473154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Umsetzung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3635896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Info.infrastruktur</a:t>
              </a:r>
              <a:endParaRPr lang="de-DE" dirty="0">
                <a:latin typeface="Arial" charset="0"/>
                <a:cs typeface="+mn-cs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308850" y="-27384"/>
              <a:ext cx="1835150" cy="4318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  <a:cs typeface="+mn-cs"/>
                </a:rPr>
                <a:t>Quo vadis</a:t>
              </a:r>
              <a:endParaRPr lang="de-DE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7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build="p" bldLvl="5"/>
      <p:bldP spid="2" grpId="0"/>
    </p:bldLst>
  </p:timing>
</p:sld>
</file>

<file path=ppt/theme/theme1.xml><?xml version="1.0" encoding="utf-8"?>
<a:theme xmlns:a="http://schemas.openxmlformats.org/drawingml/2006/main" name="FH_template">
  <a:themeElements>
    <a:clrScheme name="Netzwe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FH_template</Template>
  <TotalTime>0</TotalTime>
  <Words>1545</Words>
  <Application>Microsoft Office PowerPoint</Application>
  <PresentationFormat>Bildschirmpräsentation (4:3)</PresentationFormat>
  <Paragraphs>525</Paragraphs>
  <Slides>35</Slides>
  <Notes>35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FH_template</vt:lpstr>
      <vt:lpstr>„Virtuelle Forschungsumgebung / Forschungsdatenmanagement: Was erwarten Wissenschaftlerinnen/Wissenschaftler von uns – Was brauchen Wissenschaftlerinnen/Wissenschaftler?“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die Aufmerksamkeit !</vt:lpstr>
    </vt:vector>
  </TitlesOfParts>
  <Company>FH Potsdam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PDR Workshop Mehr Personen – Mehr Daten – Mehr Repositorien</dc:title>
  <dc:creator>Stephan Buettner</dc:creator>
  <cp:lastModifiedBy>Stecklina</cp:lastModifiedBy>
  <cp:revision>170</cp:revision>
  <cp:lastPrinted>2016-09-18T11:47:41Z</cp:lastPrinted>
  <dcterms:created xsi:type="dcterms:W3CDTF">2013-03-01T21:53:57Z</dcterms:created>
  <dcterms:modified xsi:type="dcterms:W3CDTF">2016-10-24T08:47:54Z</dcterms:modified>
</cp:coreProperties>
</file>